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846" r:id="rId2"/>
  </p:sldMasterIdLst>
  <p:notesMasterIdLst>
    <p:notesMasterId r:id="rId20"/>
  </p:notesMasterIdLst>
  <p:handoutMasterIdLst>
    <p:handoutMasterId r:id="rId21"/>
  </p:handoutMasterIdLst>
  <p:sldIdLst>
    <p:sldId id="338" r:id="rId3"/>
    <p:sldId id="337" r:id="rId4"/>
    <p:sldId id="339" r:id="rId5"/>
    <p:sldId id="340" r:id="rId6"/>
    <p:sldId id="341" r:id="rId7"/>
    <p:sldId id="345" r:id="rId8"/>
    <p:sldId id="342" r:id="rId9"/>
    <p:sldId id="343" r:id="rId10"/>
    <p:sldId id="344" r:id="rId11"/>
    <p:sldId id="346" r:id="rId12"/>
    <p:sldId id="347" r:id="rId13"/>
    <p:sldId id="348" r:id="rId14"/>
    <p:sldId id="349" r:id="rId15"/>
    <p:sldId id="351" r:id="rId16"/>
    <p:sldId id="350" r:id="rId17"/>
    <p:sldId id="352" r:id="rId18"/>
    <p:sldId id="35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.Savkovic" initials="V." lastIdx="4" clrIdx="0">
    <p:extLst>
      <p:ext uri="{19B8F6BF-5375-455C-9EA6-DF929625EA0E}">
        <p15:presenceInfo xmlns:p15="http://schemas.microsoft.com/office/powerpoint/2012/main" userId="V.Savkovic" providerId="None"/>
      </p:ext>
    </p:extLst>
  </p:cmAuthor>
  <p:cmAuthor id="2" name="PC" initials="P" lastIdx="2" clrIdx="1">
    <p:extLst>
      <p:ext uri="{19B8F6BF-5375-455C-9EA6-DF929625EA0E}">
        <p15:presenceInfo xmlns:p15="http://schemas.microsoft.com/office/powerpoint/2012/main" userId="P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5050"/>
    <a:srgbClr val="FFFF99"/>
    <a:srgbClr val="FF6600"/>
    <a:srgbClr val="D43414"/>
    <a:srgbClr val="EAEAEA"/>
    <a:srgbClr val="CC0000"/>
    <a:srgbClr val="FFCC66"/>
    <a:srgbClr val="800000"/>
    <a:srgbClr val="EDBE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36" autoAdjust="0"/>
    <p:restoredTop sz="96374" autoAdjust="0"/>
  </p:normalViewPr>
  <p:slideViewPr>
    <p:cSldViewPr>
      <p:cViewPr varScale="1">
        <p:scale>
          <a:sx n="87" d="100"/>
          <a:sy n="87" d="100"/>
        </p:scale>
        <p:origin x="590" y="5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7" d="100"/>
          <a:sy n="67" d="100"/>
        </p:scale>
        <p:origin x="-3120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1-23T14:47:57.876" idx="4">
    <p:pos x="4560" y="3616"/>
    <p:text>HORIZONTALNA DIREKTIVA. Ovom direktivom uvodi se opšti sistem priznavanja svih stručnih kvalifikacija u oblastima koje već nijesu harmonizovane. Obaveza priznavanja  kvalifikacija stečenih u državi porijekla se sprovodi na način što se stečena kvalifikacija podvodi pod jedan od 5 nivoa kvalifikacija iz Direktive 2005/36/EZ i kao takva priznaje u državi prijema. U pogledu već harmonizovanih zanimanja, primjenjuje se sistem automatskog priznanja, bez posebnog postupak podvođenja pod jednu od kategorija..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1-21T23:53:35.727" idx="3">
    <p:pos x="1688" y="3591"/>
    <p:text>Slučaj Bosman je najpoznatiji po tome što je Sud pravde presudom (u postupku po zahtjevu za tumačenje UFEU/rješavanje prethodnog pitanja) utvrdio da nije prihvatljiva diskriminacija koju propisima o broju stranih državljana (ali svakako građana EU) u klubovima uvodi Evropska fudbalska asocijacija UEFA.                            Međutim, u ovom je kontekstu posebno važno to što je  Sud stao i na stanovište da propis kojim se dozvoljava prethodnom  da od novog kluba svog bivšeg igrača zahtijeva i dobije određenu novčanu naknadu (nezavisno od toga što je ugovor sa tim igračem već istekao)onemogućava potpisivanje profesionalnog ugovora i ostvarivanje prava na rad u drugoj državi članici. Shodno tome, Sud pravde je zauzeo stanovište da je u pitanju nedozvoljeno NEDISKRIMINATORNO ograničenje.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1-22T10:48:13.155" idx="1">
    <p:pos x="6387" y="1227"/>
    <p:text>U udžbeniku Pravo Evropske unije I, omaškom je naveden član 39. UFEU (član 45. UFEU je ranije i bio član 39, ali Ugovora o evropskoj zajednici - UEZ (1992)).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1-22T12:06:51.408" idx="2">
    <p:pos x="7305" y="1634"/>
    <p:text>Ova formula, poznato je, ne podrazumijeva jasne kriterijume za određivanje dozvoljenih (NEDISKRIMINATORNIH) izuzetaka, tj. ograničenja, već je suštinski stvar procjene opravdanosti restriktivne mjere u svakom konkretnom slučaju...  Dakle, PRINUDNI ZAHTJEVI OD OPŠTEG  (kao, uostalom,  segment Gebhard formule) utvrđuju se ad hoc i kao rezultat procjene okolnosti konkretnog slučaja. Kasnije su Gebhard formulom razrađeni dodatni kriterijumi (proporcionalnost, nediskriminatornost)...</p:text>
    <p:extLst>
      <p:ext uri="{C676402C-5697-4E1C-873F-D02D1690AC5C}">
        <p15:threadingInfo xmlns:p15="http://schemas.microsoft.com/office/powerpoint/2012/main" timeZoneBias="-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pPr/>
              <a:t>5/29/2024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pPr/>
              <a:t>5/29/2024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642" y="2130430"/>
            <a:ext cx="10362724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280" y="3886200"/>
            <a:ext cx="8533446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41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474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917" y="274643"/>
            <a:ext cx="274232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761" y="274643"/>
            <a:ext cx="807771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678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461A-250E-4A29-9E9B-599CA3838FA1}" type="datetime1">
              <a:rPr lang="en-US" smtClean="0"/>
              <a:pPr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812231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122808-726C-40F5-ADB4-295E96795577}"/>
              </a:ext>
            </a:extLst>
          </p:cNvPr>
          <p:cNvGrpSpPr/>
          <p:nvPr userDrawn="1"/>
        </p:nvGrpSpPr>
        <p:grpSpPr>
          <a:xfrm>
            <a:off x="1344843" y="1905000"/>
            <a:ext cx="10572328" cy="64008"/>
            <a:chOff x="1393369" y="1600200"/>
            <a:chExt cx="10569575" cy="64008"/>
          </a:xfrm>
          <a:solidFill>
            <a:schemeClr val="accent1"/>
          </a:solidFill>
        </p:grpSpPr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32E785F1-5172-4DF6-A8FB-8D217FEE647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899444" y="1611279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8B7424C8-35B5-4C89-9B90-597C70D1C45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893094" y="1618664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276EFFF0-C16D-484E-9A27-C48C8BA8F77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912144" y="1617433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FD543C86-AED7-4C88-BEBF-C2A2D91FDA4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702594" y="1612509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02CEB46E-62C6-4552-9202-FA3FF002769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80369" y="1617433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3" name="Freeform 17">
              <a:extLst>
                <a:ext uri="{FF2B5EF4-FFF2-40B4-BE49-F238E27FC236}">
                  <a16:creationId xmlns:a16="http://schemas.microsoft.com/office/drawing/2014/main" id="{3A388BE9-314A-4E43-90DF-EF89DC3CAAC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874044" y="1623588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4" name="Freeform 18">
              <a:extLst>
                <a:ext uri="{FF2B5EF4-FFF2-40B4-BE49-F238E27FC236}">
                  <a16:creationId xmlns:a16="http://schemas.microsoft.com/office/drawing/2014/main" id="{2DAD1218-9A30-4054-8F4A-CFB933172C16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535906" y="1608817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5" name="Freeform 19">
              <a:extLst>
                <a:ext uri="{FF2B5EF4-FFF2-40B4-BE49-F238E27FC236}">
                  <a16:creationId xmlns:a16="http://schemas.microsoft.com/office/drawing/2014/main" id="{B4243A95-EC95-4083-8F64-3DE8AAAA607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377156" y="1607586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" name="Freeform 20">
              <a:extLst>
                <a:ext uri="{FF2B5EF4-FFF2-40B4-BE49-F238E27FC236}">
                  <a16:creationId xmlns:a16="http://schemas.microsoft.com/office/drawing/2014/main" id="{09275371-574A-445E-856E-0095C8F7BC7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342231" y="1611279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" name="Freeform 21">
              <a:extLst>
                <a:ext uri="{FF2B5EF4-FFF2-40B4-BE49-F238E27FC236}">
                  <a16:creationId xmlns:a16="http://schemas.microsoft.com/office/drawing/2014/main" id="{20F3CC95-2B97-4A1C-838A-A25E9D5970B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581944" y="1614971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" name="Freeform 22">
              <a:extLst>
                <a:ext uri="{FF2B5EF4-FFF2-40B4-BE49-F238E27FC236}">
                  <a16:creationId xmlns:a16="http://schemas.microsoft.com/office/drawing/2014/main" id="{47F101A5-C620-409A-9F7D-7D6818D598F7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562894" y="1618664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" name="Freeform 23">
              <a:extLst>
                <a:ext uri="{FF2B5EF4-FFF2-40B4-BE49-F238E27FC236}">
                  <a16:creationId xmlns:a16="http://schemas.microsoft.com/office/drawing/2014/main" id="{A972A3DB-61CE-4C49-9F9C-89334EA20385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12106" y="1619895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" name="Freeform 24">
              <a:extLst>
                <a:ext uri="{FF2B5EF4-FFF2-40B4-BE49-F238E27FC236}">
                  <a16:creationId xmlns:a16="http://schemas.microsoft.com/office/drawing/2014/main" id="{9A340383-5F62-4B55-9E92-B7E4F5112BA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712119" y="1623588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" name="Freeform 25">
              <a:extLst>
                <a:ext uri="{FF2B5EF4-FFF2-40B4-BE49-F238E27FC236}">
                  <a16:creationId xmlns:a16="http://schemas.microsoft.com/office/drawing/2014/main" id="{7221B674-A998-4B5C-84EF-298F8922FFA5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35919" y="1621126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" name="Freeform 26">
              <a:extLst>
                <a:ext uri="{FF2B5EF4-FFF2-40B4-BE49-F238E27FC236}">
                  <a16:creationId xmlns:a16="http://schemas.microsoft.com/office/drawing/2014/main" id="{40868C93-EF9B-4E12-AE90-E511C7D664A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15281" y="1623588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id="{3CD6DC0A-B5A2-423B-9FB6-77E538BB6DD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353344" y="1617433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id="{1DBA4D51-C766-401C-B6C3-5EC98657F7C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97806" y="1618664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id="{49944083-0F4A-4E71-97EB-A168DA2146E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132681" y="1619895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id="{FC9A712B-09A7-4CE0-985B-D2C64D7CAFA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24781" y="1619895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6296A2E-CE88-4502-9B12-E4B51F8ABFB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280319" y="1614971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0DDE32E7-E0E3-47F6-B3DD-C13237783AD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89869" y="1617433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83B6ACA5-4EBA-469B-97F1-89BBCA655A6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69231" y="1617433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5B1982E0-34BE-4352-9A86-ED983ABE584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008856" y="1619895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12A3CB67-8324-4405-B171-3CEE695488E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137444" y="1614971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123576-C458-4543-AFB5-47822562D82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232694" y="1617433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77D219-7382-46A5-83FF-FC533EA1772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705769" y="1638359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65EEC958-F792-48BE-94B5-BE4ECFEB5C6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35919" y="1628512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2BE877A-17A5-4E9B-9172-7C8FBDDE4FC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26369" y="1629742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CFF7E172-3039-412A-BE23-8AADDC850D9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094581" y="1613741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DDCB972E-FD1C-481A-9E60-F5796377B84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016794" y="1614971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24416FC6-1AB8-4E51-8646-90301B0F11A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068556" y="1651899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8B540D2B-AF95-4017-92B5-4A6BD2EED94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227306" y="1650668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A615293C-F854-468F-965A-05525A3B709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821281" y="1607586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FBEEBA6B-D3E2-4B9A-A67A-6CF9AA803017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7408406" y="1632204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5AFA884D-A4D8-47D3-B181-F6EBBEEC326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7349669" y="1648206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EA9622A3-44D9-4ABF-AF65-4702CE821EF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5281156" y="1654361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3101AF99-6F95-4B9F-9635-F6E3806509F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076994" y="1616202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AC71A985-2F3B-43B1-A041-61EFCDFB29E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128881" y="1611279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CF70B1C9-232A-42D7-8397-D10595A8F5B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005556" y="1613741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C1D2032F-D669-4978-8E22-B52402EB519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2453819" y="1645745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54EC05CA-2E13-4739-A2E5-4DF13B066E8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633081" y="1607586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D189B996-BCC2-4648-94A8-81C02A752F7D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683419" y="1614971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5D4D1F6A-50D9-4702-B5ED-2C1CB04568C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67556" y="1630973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98B8494F-7B12-47DB-A5DE-8E2A96DBC41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9818231" y="1639590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6FCD47DF-17F8-4199-996D-8365C6D73D7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688181" y="1617433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8BF3F8B-9702-4CF8-ABCD-B336FA4E588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07231" y="1614971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FFEE64E0-D842-46BA-A271-C4A079BBCC4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658019" y="1616202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F8D77079-B9F6-48D1-B5A6-48971286A63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3963531" y="1638359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C929362C-5202-46F2-8AD9-8E8B48BA32E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399006" y="1653130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DE998253-E478-4CFD-8DF5-3E31C9A6BAE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332331" y="1642051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2E0EBF6E-94CF-4676-9BBA-AB1E09B31E82}"/>
                </a:ext>
              </a:extLst>
            </p:cNvPr>
            <p:cNvSpPr>
              <a:spLocks noEditPoints="1"/>
            </p:cNvSpPr>
            <p:nvPr/>
          </p:nvSpPr>
          <p:spPr bwMode="invGray">
            <a:xfrm>
              <a:off x="1433056" y="1600200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556774C4-8E5B-4F1D-B26C-98199C4FAB4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7379831" y="1645745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7A3D73AE-E42A-43C4-B693-0CB1A159883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5304969" y="1653130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93936344-CFE8-4031-A7F7-27109F279B7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9543594" y="1653130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3DFA27A-4B19-4C3C-8047-F6537CC09B9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837406" y="1614971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ECE5B1B2-5EFF-4CC4-93A6-AA0E2575800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200944" y="1638359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BFD146F9-B77A-4DC4-A6D6-3FE762CE8C9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913606" y="1626050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53C62036-53D8-4EF7-BC2E-337272B526F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977106" y="1628512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87F9C78B-A071-4C50-BA18-28782D1805D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550069" y="1611279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699B32BD-C410-43CB-AF77-4431E8D8286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910431" y="1635897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8" name="Freeform 67">
              <a:extLst>
                <a:ext uri="{FF2B5EF4-FFF2-40B4-BE49-F238E27FC236}">
                  <a16:creationId xmlns:a16="http://schemas.microsoft.com/office/drawing/2014/main" id="{5BA484AA-2275-45B4-9B03-06B4E5468D8D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11994" y="1634666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id="{E4506AF3-11A2-41F5-AA7E-9AF8C841C20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70731" y="1635897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0" name="Freeform 69">
              <a:extLst>
                <a:ext uri="{FF2B5EF4-FFF2-40B4-BE49-F238E27FC236}">
                  <a16:creationId xmlns:a16="http://schemas.microsoft.com/office/drawing/2014/main" id="{F26AC628-2D60-4D60-B0DF-6178E4781705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829469" y="1640821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FC47DFB4-DCA3-428D-89E3-96B225B661B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175419" y="1634666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2AED9879-2369-46DB-B2D0-678B70EA7FF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354806" y="1643283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3E524BF5-013C-4F13-BCC9-CB62B1258C7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162719" y="1649437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6B1BA0A2-ED9F-4ADD-A8B1-37C87485807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9492794" y="1632204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id="{C08E9267-DEAE-434A-BEC6-65039F91133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822869" y="1654361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65DF1F25-0D28-40DE-9139-07B0C941F2D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876844" y="1651899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B570FAE5-12E2-4DA4-A269-220BE80271C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458456" y="1602662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8E911C84-8D10-44F8-99E0-EE1314A60A0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393369" y="1605124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44DA7C6-769B-4647-8344-D371E739316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520994" y="1659284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D028C39E-E409-4919-912D-E72CD148C97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033631" y="1651899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A6D3239C-A0A7-488A-B1DA-C59DAF1768D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5609769" y="1656822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7445871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8753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08049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16062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68164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21635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6026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0394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56636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5357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9912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44171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6138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085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4889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74518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5690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866" y="4406905"/>
            <a:ext cx="1036272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866" y="2906713"/>
            <a:ext cx="1036272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32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760" y="1600205"/>
            <a:ext cx="541002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20" y="1600205"/>
            <a:ext cx="541002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86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9" y="1535113"/>
            <a:ext cx="538620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759" y="2174875"/>
            <a:ext cx="538620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63" y="1535113"/>
            <a:ext cx="538937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63" y="2174875"/>
            <a:ext cx="538937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21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75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83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60" y="273050"/>
            <a:ext cx="40110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916" y="273055"/>
            <a:ext cx="681532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760" y="1435103"/>
            <a:ext cx="40110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15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810" y="4800600"/>
            <a:ext cx="731551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810" y="612775"/>
            <a:ext cx="731551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810" y="5367338"/>
            <a:ext cx="731551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7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760" y="274638"/>
            <a:ext cx="1097248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60" y="1600205"/>
            <a:ext cx="1097248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762" y="6356355"/>
            <a:ext cx="28439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098" y="6356355"/>
            <a:ext cx="3861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8290" y="6356355"/>
            <a:ext cx="2843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42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7652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  <p:sldLayoutId id="2147483863" r:id="rId17"/>
  </p:sldLayoutIdLst>
  <p:transition spd="med">
    <p:fade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comments" Target="../comments/commen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comments" Target="../comments/commen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comments" Target="../comments/commen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439816" y="332656"/>
            <a:ext cx="3672408" cy="105273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573" y="4437112"/>
            <a:ext cx="12188825" cy="1512168"/>
          </a:xfrm>
          <a:effectLst>
            <a:glow rad="139700">
              <a:schemeClr val="accent3">
                <a:satMod val="175000"/>
                <a:alpha val="40000"/>
              </a:schemeClr>
            </a:glow>
            <a:reflection blurRad="6350" stA="50000" endA="295" endPos="92000" dist="101600" dir="5400000" sy="-100000" algn="bl" rotWithShape="0"/>
          </a:effectLst>
        </p:spPr>
        <p:txBody>
          <a:bodyPr>
            <a:noAutofit/>
          </a:bodyPr>
          <a:lstStyle/>
          <a:p>
            <a:r>
              <a:rPr lang="tr-TR" sz="3600" dirty="0"/>
              <a:t/>
            </a:r>
            <a:br>
              <a:rPr lang="tr-TR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4400" dirty="0"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4400" dirty="0"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2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br>
              <a:rPr lang="sr-Latn-ME" sz="32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</a:br>
            <a:r>
              <a:rPr lang="sr-Latn-ME" sz="32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- PRAVO UNUTRAŠNJEG TRŽIŠTA –</a:t>
            </a:r>
            <a:br>
              <a:rPr lang="sr-Latn-ME" sz="32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</a:br>
            <a:r>
              <a:rPr lang="sr-Latn-ME" sz="38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 </a:t>
            </a:r>
            <a:r>
              <a:rPr lang="en-GB" sz="4000" dirty="0">
                <a:ln>
                  <a:solidFill>
                    <a:srgbClr val="EAEAEA"/>
                  </a:solidFill>
                </a:ln>
                <a:latin typeface="Lucida Fax" panose="02060602050505020204" pitchFamily="18" charset="0"/>
              </a:rPr>
              <a:t> </a:t>
            </a:r>
            <a:r>
              <a:rPr lang="sr-Latn-ME" sz="4400" dirty="0">
                <a:ln>
                  <a:solidFill>
                    <a:srgbClr val="EAEAEA"/>
                  </a:solidFill>
                </a:ln>
                <a:latin typeface="Lucida Fax" panose="02060602050505020204" pitchFamily="18" charset="0"/>
              </a:rPr>
              <a:t/>
            </a:r>
            <a:br>
              <a:rPr lang="sr-Latn-ME" sz="4400" dirty="0">
                <a:ln>
                  <a:solidFill>
                    <a:srgbClr val="EAEAEA"/>
                  </a:solidFill>
                </a:ln>
                <a:latin typeface="Lucida Fax" panose="02060602050505020204" pitchFamily="18" charset="0"/>
              </a:rPr>
            </a:br>
            <a:r>
              <a:rPr lang="sr-Latn-ME" sz="4500" dirty="0">
                <a:effectLst/>
              </a:rPr>
              <a:t>Sloboda kretanja Radnika</a:t>
            </a:r>
            <a:r>
              <a:rPr lang="sr-Latn-ME" sz="4200" dirty="0">
                <a:effectLst/>
              </a:rPr>
              <a:t/>
            </a:r>
            <a:br>
              <a:rPr lang="sr-Latn-ME" sz="4200" dirty="0">
                <a:effectLst/>
              </a:rPr>
            </a:br>
            <a:r>
              <a:rPr kumimoji="0" lang="sr-Latn-ME" sz="14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/>
                <a:ea typeface="+mj-ea"/>
                <a:cs typeface="+mj-cs"/>
              </a:rPr>
              <a:t>(Osnov prezentacije: udžbenička literatura iz informacione liste)</a:t>
            </a:r>
            <a:r>
              <a:rPr kumimoji="0" lang="en-GB" sz="14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/>
            </a:r>
            <a:br>
              <a:rPr kumimoji="0" lang="en-GB" sz="14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</a:b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28" y="4797152"/>
            <a:ext cx="12124925" cy="2060848"/>
          </a:xfrm>
        </p:spPr>
        <p:txBody>
          <a:bodyPr>
            <a:normAutofit/>
          </a:bodyPr>
          <a:lstStyle/>
          <a:p>
            <a:endParaRPr lang="sr-Latn-ME" sz="3800" b="1" dirty="0">
              <a:solidFill>
                <a:srgbClr val="FFCC66"/>
              </a:solidFill>
              <a:effectLst>
                <a:outerShdw blurRad="50800" dist="38100" dir="2700000" algn="tl" rotWithShape="0">
                  <a:srgbClr val="000000">
                    <a:alpha val="48000"/>
                  </a:srgbClr>
                </a:outerShdw>
                <a:reflection blurRad="6350" stA="55000" endA="300" endPos="45500" dir="5400000" sy="-100000" algn="bl" rotWithShape="0"/>
              </a:effectLst>
              <a:latin typeface="Georgia" pitchFamily="18" charset="0"/>
            </a:endParaRPr>
          </a:p>
          <a:p>
            <a:r>
              <a:rPr lang="sr-Latn-ME" sz="3000" b="1" dirty="0">
                <a:solidFill>
                  <a:srgbClr val="FFCC66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Georgia" pitchFamily="18" charset="0"/>
              </a:rPr>
              <a:t>Prof. dr Vladimir Savković</a:t>
            </a:r>
          </a:p>
          <a:p>
            <a:endParaRPr lang="en-US" sz="3200" b="1" dirty="0">
              <a:solidFill>
                <a:srgbClr val="FFCC66"/>
              </a:solidFill>
              <a:latin typeface="Georgia" pitchFamily="18" charset="0"/>
            </a:endParaRPr>
          </a:p>
          <a:p>
            <a:endParaRPr lang="bs-Latn-BA" sz="3200" b="1" dirty="0">
              <a:solidFill>
                <a:srgbClr val="FFCC66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9BE73C-BF83-4916-AE2D-373DBC138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704512" y="233477"/>
            <a:ext cx="1323724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0" y="298047"/>
            <a:ext cx="2581978" cy="1042722"/>
          </a:xfrm>
          <a:prstGeom prst="rect">
            <a:avLst/>
          </a:prstGeom>
        </p:spPr>
      </p:pic>
      <p:pic>
        <p:nvPicPr>
          <p:cNvPr id="7" name="Picture 6" descr="earssmu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83832" y="548680"/>
            <a:ext cx="3384376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7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</a:t>
            </a:r>
            <a:r>
              <a:rPr lang="sr-Latn-ME" sz="2900" dirty="0">
                <a:latin typeface="Lucida Fax" panose="02060602050505020204" pitchFamily="18" charset="0"/>
              </a:rPr>
              <a:t>Područje primjene </a:t>
            </a:r>
            <a:r>
              <a:rPr lang="sr-Latn-ME" sz="2900" i="1" dirty="0">
                <a:solidFill>
                  <a:srgbClr val="FF9900"/>
                </a:solidFill>
                <a:latin typeface="Lucida Fax" panose="02060602050505020204" pitchFamily="18" charset="0"/>
              </a:rPr>
              <a:t>Ratione Teritorii </a:t>
            </a:r>
            <a:r>
              <a:rPr lang="sr-Latn-ME" sz="3000" dirty="0">
                <a:latin typeface="Lucida Fax" panose="02060602050505020204" pitchFamily="18" charset="0"/>
              </a:rPr>
              <a:t>-</a:t>
            </a:r>
            <a:r>
              <a:rPr lang="sr-Latn-ME" sz="3200" dirty="0">
                <a:latin typeface="Lucida Fax" panose="02060602050505020204" pitchFamily="18" charset="0"/>
              </a:rPr>
              <a:t/>
            </a:r>
            <a:br>
              <a:rPr lang="sr-Latn-ME" sz="3200" dirty="0">
                <a:latin typeface="Lucida Fax" panose="02060602050505020204" pitchFamily="18" charset="0"/>
              </a:rPr>
            </a:b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52002"/>
            <a:ext cx="12025336" cy="49411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Sloboda kretanja radnika se, naravno, primjenje na teritoriji unutrašnjeg tržišta EU. Međutim, kao i kod ostalih osnovnih sloboda na unutrašnjem tržištu, uslov je postojanje prekograničnog elementa. </a:t>
            </a:r>
          </a:p>
          <a:p>
            <a:pPr algn="just">
              <a:lnSpc>
                <a:spcPct val="100000"/>
              </a:lnSpc>
            </a:pP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Prekogranični element 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u kontekstu slobode kretanja radnika postoji: 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Kada radnik odseli u državu prijema (čije državljanstvo nema) u svrhu zapošljavanja;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Kada zadrži prebivalište u državi porijekla, ali radnu aktivnost obavlja na teritoriji druge države članice (država prijema), </a:t>
            </a:r>
            <a:r>
              <a:rPr lang="sr-Latn-ME" sz="1900" b="1" dirty="0">
                <a:solidFill>
                  <a:srgbClr val="FF000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u čije je tržište rada integrisan 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(ukoliko nije integrisan, već pruža usluge korisnicima ugovorene sa svojim poslodavcem – sloboda pružanja usluga);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Kada se domaći državljanin poziva na slobodu kretanja radnika, ali prema sopstvenoj državi (</a:t>
            </a:r>
            <a:r>
              <a:rPr lang="sr-Latn-ME" sz="1900" b="1" i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e.g.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ako se, koristeći prava iz građanstva EU, preseli u drugu državu članica, ali redovno prelazi u svoju ili drugu državu članicu radi obavljanja radne aktivnosti)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Diskriminacija (lošiji pravni tretman) domaćih državljana u odnosu na strane državljane koji uživaju određena prava osnovom slobode kretanja radnika je dozvoljena pravom EU (bez prejudiciranja rješenja u nacionalnom pravu). </a:t>
            </a: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sz="1900" b="1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99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</a:t>
            </a:r>
            <a:r>
              <a:rPr lang="sr-Latn-ME" sz="2900" dirty="0">
                <a:latin typeface="Lucida Fax" panose="02060602050505020204" pitchFamily="18" charset="0"/>
              </a:rPr>
              <a:t>Područje primjene </a:t>
            </a:r>
            <a:r>
              <a:rPr lang="sr-Latn-ME" sz="2900" i="1" dirty="0">
                <a:solidFill>
                  <a:srgbClr val="FF9900"/>
                </a:solidFill>
                <a:latin typeface="Lucida Fax" panose="02060602050505020204" pitchFamily="18" charset="0"/>
              </a:rPr>
              <a:t>Ratione Temporis </a:t>
            </a:r>
            <a:r>
              <a:rPr lang="sr-Latn-ME" sz="3000" dirty="0">
                <a:latin typeface="Lucida Fax" panose="02060602050505020204" pitchFamily="18" charset="0"/>
              </a:rPr>
              <a:t>-</a:t>
            </a:r>
            <a:r>
              <a:rPr lang="sr-Latn-ME" sz="3200" dirty="0">
                <a:latin typeface="Lucida Fax" panose="02060602050505020204" pitchFamily="18" charset="0"/>
              </a:rPr>
              <a:t/>
            </a:r>
            <a:br>
              <a:rPr lang="sr-Latn-ME" sz="3200" dirty="0">
                <a:latin typeface="Lucida Fax" panose="02060602050505020204" pitchFamily="18" charset="0"/>
              </a:rPr>
            </a:b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2168860"/>
            <a:ext cx="12025336" cy="468914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Sloboda kretanja radnika na unutrašnjem tržištu ne odnosi se isključivo na period trajanja zaposlenja, već obuhvata i određene periode prije i nakon toga.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Građani EU uživaju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pravo boravka od najmanje šest mjeseci u državi prijema 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(čiji nijesu državljani), </a:t>
            </a:r>
            <a:r>
              <a:rPr lang="sr-Latn-ME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u cilju potrage za zaposlenjem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. Štoviše, praksa Suda pravde ukazuje na to da se i ovaj period može produžiti pod uslovom da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lice u potrazi za poslom (eng. „job seeker“) 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ima realne šanse da se zaposli (</a:t>
            </a:r>
            <a:r>
              <a:rPr lang="en-US" b="1" i="1" dirty="0" err="1">
                <a:effectLst/>
                <a:latin typeface="Lucida Bright" panose="02040602050505020304" pitchFamily="18" charset="0"/>
              </a:rPr>
              <a:t>Antonissen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, </a:t>
            </a:r>
            <a:r>
              <a:rPr lang="en-US" b="1" dirty="0">
                <a:effectLst/>
                <a:latin typeface="Lucida Bright" panose="02040602050505020304" pitchFamily="18" charset="0"/>
              </a:rPr>
              <a:t>C-292/89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)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U slučajevima</a:t>
            </a:r>
            <a:r>
              <a:rPr lang="en-US" b="1" dirty="0">
                <a:effectLst/>
                <a:latin typeface="Lucida Bright" panose="02040602050505020304" pitchFamily="18" charset="0"/>
              </a:rPr>
              <a:t> </a:t>
            </a:r>
            <a:r>
              <a:rPr lang="en-US" b="1" i="1" dirty="0">
                <a:effectLst/>
                <a:latin typeface="Lucida Bright" panose="02040602050505020304" pitchFamily="18" charset="0"/>
              </a:rPr>
              <a:t>Collins</a:t>
            </a:r>
            <a:r>
              <a:rPr lang="en-US" b="1" dirty="0">
                <a:effectLst/>
                <a:latin typeface="Lucida Bright" panose="02040602050505020304" pitchFamily="18" charset="0"/>
              </a:rPr>
              <a:t> C-138/02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i </a:t>
            </a:r>
            <a:r>
              <a:rPr lang="en-US" b="1" i="1" dirty="0" err="1">
                <a:effectLst/>
                <a:latin typeface="Lucida Bright" panose="02040602050505020304" pitchFamily="18" charset="0"/>
              </a:rPr>
              <a:t>Vatsouras</a:t>
            </a:r>
            <a:r>
              <a:rPr lang="en-US" b="1" dirty="0">
                <a:effectLst/>
                <a:latin typeface="Lucida Bright" panose="02040602050505020304" pitchFamily="18" charset="0"/>
              </a:rPr>
              <a:t> C-22/08,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Sud pravde je stao na stanovište da evropski građani imaju jednaka prava na pristup novčanoj pomoći koju država prijema daje svojim (ili drugim) državljanima u potrazi za poslom!!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U pogledu novih država članica EU mogu se pojaviti određena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prelazna razdoblja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(najduže do 7 godina) u kojima se sloboda kretanja radnika neće odnositi na državljane novih članica (e.g. u odnosu na Hrvatsku je takva ograničenja uvelo čak 13 država članica, ali je samo u slučaju Austrije ograničenje trajalo 7 godina</a:t>
            </a:r>
            <a:r>
              <a:rPr lang="en-GB" b="1" dirty="0">
                <a:effectLst/>
                <a:latin typeface="Lucida Bright" panose="02040602050505020304" pitchFamily="18" charset="0"/>
              </a:rPr>
              <a:t>).</a:t>
            </a:r>
            <a:endParaRPr lang="sr-Latn-ME" b="1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sz="1900" b="1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86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</a:t>
            </a:r>
            <a:r>
              <a:rPr lang="en-GB" sz="2900" dirty="0" err="1">
                <a:latin typeface="Lucida Fax" panose="02060602050505020204" pitchFamily="18" charset="0"/>
              </a:rPr>
              <a:t>Razgrani</a:t>
            </a:r>
            <a:r>
              <a:rPr lang="sr-Latn-ME" sz="2900" dirty="0">
                <a:latin typeface="Lucida Fax" panose="02060602050505020204" pitchFamily="18" charset="0"/>
              </a:rPr>
              <a:t>čenje u odnosu na druge slobode </a:t>
            </a:r>
            <a:r>
              <a:rPr lang="sr-Latn-ME" sz="3000" dirty="0">
                <a:latin typeface="Lucida Fax" panose="02060602050505020204" pitchFamily="18" charset="0"/>
              </a:rPr>
              <a:t>-</a:t>
            </a:r>
            <a:r>
              <a:rPr lang="sr-Latn-ME" sz="3200" dirty="0">
                <a:latin typeface="Lucida Fax" panose="02060602050505020204" pitchFamily="18" charset="0"/>
              </a:rPr>
              <a:t/>
            </a:r>
            <a:br>
              <a:rPr lang="sr-Latn-ME" sz="3200" dirty="0">
                <a:latin typeface="Lucida Fax" panose="02060602050505020204" pitchFamily="18" charset="0"/>
              </a:rPr>
            </a:b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16832"/>
            <a:ext cx="12025336" cy="49411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sz="1850" b="1" dirty="0">
                <a:effectLst/>
                <a:latin typeface="Lucida Bright" panose="02040602050505020304" pitchFamily="18" charset="0"/>
              </a:rPr>
              <a:t>Pitanje razgraničenja slobode kretanja radnika od ostalih osnovnih sloboda unutrašnjeg tržišta se suštinski postavlja samo u kontekstu 1) </a:t>
            </a:r>
            <a:r>
              <a:rPr lang="sr-Latn-ME" sz="1850" b="1" u="sng" dirty="0">
                <a:effectLst/>
                <a:latin typeface="Lucida Bright" panose="02040602050505020304" pitchFamily="18" charset="0"/>
              </a:rPr>
              <a:t>slobode (prava) poslovnog nastanjivanja i 2) slobode pružanja usluga na unutrašnjem tržištu (sloboda pružanja usluga u širem smislu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). </a:t>
            </a:r>
          </a:p>
          <a:p>
            <a:pPr algn="just">
              <a:lnSpc>
                <a:spcPct val="100000"/>
              </a:lnSpc>
            </a:pPr>
            <a:r>
              <a:rPr lang="sr-Latn-ME" sz="18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Primarni kriterijum razlikovanja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 sastoji u tome što se </a:t>
            </a:r>
            <a:r>
              <a:rPr lang="sr-Latn-ME" sz="18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sloboda kretanja radnika 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primjenjuje </a:t>
            </a:r>
            <a:r>
              <a:rPr lang="sr-Latn-ME" sz="18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u slučajevima nesamostalne djelatnosti, tj. subordinacije, podređenosti zaposlenog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 </a:t>
            </a:r>
            <a:r>
              <a:rPr lang="sr-Latn-ME" sz="18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– radnika 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licu ili organu koji mu daje (redovne) naloge i instrukcije u pogledu načina obavljanja radnih zadataka. Na drugoj strani, </a:t>
            </a:r>
            <a:r>
              <a:rPr lang="sr-Latn-ME" sz="1850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</a:rPr>
              <a:t>pravo poslovnog nastanjivanja i sloboda pružanja usluga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, tj. odgovarajuće odredbe UFEU se primjenjuju samo na </a:t>
            </a:r>
            <a:r>
              <a:rPr lang="sr-Latn-ME" sz="1850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</a:rPr>
              <a:t>samostalne djelatnosti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sr-Latn-ME" sz="1850" b="1" u="sng" dirty="0">
                <a:effectLst/>
                <a:latin typeface="Lucida Bright" panose="02040602050505020304" pitchFamily="18" charset="0"/>
              </a:rPr>
              <a:t>Samostalnost djelatnosti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 se cijeni u kontekstu šire situacije u svakom konkretnom slučaju. Tako se u obzir uzimaju: 1) učešće u poslovnom riziku društva, 2) sloboda u uređenju sopstvenog radnog vremena i angažovanja asistenata, 3) karakter, stepen obaveznosti i učestalost instrukcija koje se daju od strane (navodno) nadređenih lica i organa, 4) integrisanost u tržište rada (e.g. slučaj slanja radnika u drugu državu članicu radi pružanja usluga korisniku, koji podrazumijeva odnos između poslodavca i primaoca usluge u državi prijema).</a:t>
            </a:r>
            <a:endParaRPr lang="sr-Latn-ME" sz="1850" b="1" u="sng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sr-Latn-ME" sz="18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Odnos slobode kretanja radnika i građanstva EU = </a:t>
            </a:r>
            <a:r>
              <a:rPr lang="sr-Latn-ME" sz="1850" b="1" i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lex specialis - lex generalis 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(s tim da nema značajnijeg prostora za koliziju, sloboda kretanja radnika je de facto nadgradnja građanstva EU). </a:t>
            </a:r>
            <a:endParaRPr lang="sr-Latn-ME" sz="1850" b="1" i="1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84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2700" dirty="0">
                <a:latin typeface="Lucida Fax" panose="02060602050505020204" pitchFamily="18" charset="0"/>
              </a:rPr>
              <a:t>- Zapošljavanje u javnoj upravi (čl. 45. st. 4. UFEU) -</a:t>
            </a:r>
            <a:br>
              <a:rPr lang="sr-Latn-ME" sz="2700" dirty="0">
                <a:latin typeface="Lucida Fax" panose="02060602050505020204" pitchFamily="18" charset="0"/>
              </a:rPr>
            </a:br>
            <a:endParaRPr lang="en-US" sz="27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52836"/>
            <a:ext cx="12025336" cy="490516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Pojam javne uprave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iz člana 45. st. 4. UFEU je autonoman pojam prava EU i u tom smislu podrazumijeva znatno uže tumačenje istog u odnosu na standardni u našem i uporednim nacionalnim pravima.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Sud pravde, u slučaju 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Lawrie-Blum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C-66/85, zaključuje javna uprava u smislu člana 45. st. 4. UFEU uključuje ona radna mjesta koja „</a:t>
            </a:r>
            <a:r>
              <a:rPr lang="sr-Latn-ME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podrazumijevaju direktno ili indirektno učešće u vršenju javnih ovlašćenja i obavljanju funkcija čiji je cilj zaštita opšteg interesa države ili ostalih nosilaca javnih ovlašćenja</a:t>
            </a:r>
            <a:r>
              <a:rPr lang="sr-Latn-ME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, </a:t>
            </a:r>
            <a:r>
              <a:rPr lang="sr-Latn-ME" b="1" u="sng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što podrazumijeva poseban odnos lojalnosti državi od strane osoba na tim pozicijama i reciprocitet u pravima obavezama koji je temelj državljanstva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“.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Shodno takvom stavu Suda pravde, dalja praksa ovog tribunala iskristalisala je i konkretna rješenja, tako da su izuzetkom obuhvaćeni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poslovi sudije, tužioca, policijskih i vojnih snaga, diplomatije, poreska administracija, lokalna samouprava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i dr.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Na drugoj strani, stanovište je Sud pravde da izuzetkom iz člana 45. st. 4. UFEU načelno nijesu obuhvaćeni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poslovi u oblasti obrazovanja, zdravstva, saobraćaja, javnih medija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36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2800" dirty="0">
                <a:latin typeface="Lucida Fax" panose="02060602050505020204" pitchFamily="18" charset="0"/>
              </a:rPr>
              <a:t>- Zabrana diskriminatornih ograničenja -</a:t>
            </a:r>
            <a:br>
              <a:rPr lang="sr-Latn-ME" sz="2800" dirty="0">
                <a:latin typeface="Lucida Fax" panose="02060602050505020204" pitchFamily="18" charset="0"/>
              </a:rPr>
            </a:br>
            <a:endParaRPr lang="en-US" sz="28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52836"/>
            <a:ext cx="12025336" cy="490516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Primarna zabrana koju uvodi sloboda kretanja radnika na unutrašnjem tržištu (kao i uostalom i sve četiri slobode) jeste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zabrana neposredne i posredne diskriminacije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, pri čemu je neposredna (direktna), budući da ju je lakše sakriti, danas znatno rjeđa.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Primjer neposredne diskriminacije (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Commission v Luxembourg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 C-473/93): zakonski propis koji, uz </a:t>
            </a:r>
            <a:r>
              <a:rPr lang="sr-Latn-ME" dirty="0">
                <a:effectLst/>
                <a:latin typeface="Lucida Bright" panose="02040602050505020304" pitchFamily="18" charset="0"/>
              </a:rPr>
              <a:t>(neprihvaćeno)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opravdanje da se time štiti nacionalni identitet, propisuje da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učitelji moraju biti samo domaći državljani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Primjeri posredne diskriminacije (Clean Car C-350/96): propis osnovom kojeg je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direktor d.o.o. u Austriji morao imati prebivalište u toj zemlji.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(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Angonese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, 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Allu</a:t>
            </a:r>
            <a:r>
              <a:rPr lang="fr-FR" b="1" i="1" dirty="0">
                <a:effectLst/>
                <a:latin typeface="Lucida Bright" panose="02040602050505020304" pitchFamily="18" charset="0"/>
              </a:rPr>
              <a:t>é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…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).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Dakle,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kod posredne diskriminacije, državljanstvo se ne koristi kao kriterijum osnovom kojeg se različito uređuje pravni status pojedinaca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(građana EU), već se primjenom nekog drugog kriterijuma</a:t>
            </a:r>
            <a:r>
              <a:rPr lang="en-GB" b="1" dirty="0">
                <a:effectLst/>
                <a:latin typeface="Lucida Bright" panose="02040602050505020304" pitchFamily="18" charset="0"/>
              </a:rPr>
              <a:t>/</a:t>
            </a:r>
            <a:r>
              <a:rPr lang="en-GB" b="1" dirty="0" err="1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mjere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 </a:t>
            </a:r>
            <a:r>
              <a:rPr lang="en-GB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“</a:t>
            </a:r>
            <a:r>
              <a:rPr lang="sr-Latn-ME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</a:rPr>
              <a:t>koj</a:t>
            </a:r>
            <a:r>
              <a:rPr lang="en-GB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</a:rPr>
              <a:t>a</a:t>
            </a:r>
            <a:r>
              <a:rPr lang="sr-Latn-ME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</a:rPr>
              <a:t> na status radnika iz drugih država utiče snažnije nego na status domaćih radnika</a:t>
            </a:r>
            <a:r>
              <a:rPr lang="en-GB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</a:rPr>
              <a:t>”</a:t>
            </a:r>
            <a:r>
              <a:rPr lang="en-GB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b="1" dirty="0">
                <a:effectLst/>
                <a:latin typeface="Lucida Bright" panose="02040602050505020304" pitchFamily="18" charset="0"/>
              </a:rPr>
              <a:t>(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O</a:t>
            </a:r>
            <a:r>
              <a:rPr lang="en-GB" b="1" dirty="0">
                <a:effectLst/>
                <a:latin typeface="Lucida Bright" panose="02040602050505020304" pitchFamily="18" charset="0"/>
              </a:rPr>
              <a:t>’Flynn C-237&amp;94)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posredno dovodi do toga da su favorirzovani domaći, a diskriminisani državljani ostalih država članica EU. </a:t>
            </a:r>
          </a:p>
          <a:p>
            <a:pPr algn="just">
              <a:lnSpc>
                <a:spcPct val="100000"/>
              </a:lnSpc>
            </a:pPr>
            <a:r>
              <a:rPr lang="sr-Latn-ME" sz="1800" b="1" dirty="0">
                <a:effectLst/>
                <a:latin typeface="Lucida Bright" panose="02040602050505020304" pitchFamily="18" charset="0"/>
              </a:rPr>
              <a:t>Citiranu formulaciju Sud pravde redovno koristi u presudama koje se tiču indirektne diskriminacije.</a:t>
            </a: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76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2800" dirty="0">
                <a:latin typeface="Lucida Fax" panose="02060602050505020204" pitchFamily="18" charset="0"/>
              </a:rPr>
              <a:t>- Zabrana NEdiskriminatornih ograničenja -</a:t>
            </a:r>
            <a:br>
              <a:rPr lang="sr-Latn-ME" sz="2800" dirty="0">
                <a:latin typeface="Lucida Fax" panose="02060602050505020204" pitchFamily="18" charset="0"/>
              </a:rPr>
            </a:br>
            <a:endParaRPr lang="en-US" sz="28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52836"/>
            <a:ext cx="12025336" cy="490516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U pogledu zabrane nediskriminatornih ograničenja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(</a:t>
            </a:r>
            <a:r>
              <a:rPr lang="sr-Latn-ME" dirty="0">
                <a:effectLst/>
                <a:latin typeface="Lucida Bright" panose="02040602050505020304" pitchFamily="18" charset="0"/>
              </a:rPr>
              <a:t>i.e. ograničenja koja ni posredno ni neposredno ne dovode do različitog pravnog položaja osnovom različitog državljanstva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),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primjenjuje se (</a:t>
            </a:r>
            <a:r>
              <a:rPr lang="sr-Latn-ME" b="1" i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mutatis mutandis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) </a:t>
            </a:r>
            <a:r>
              <a:rPr lang="sr-Latn-ME" b="1" i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Dassonville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formula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– dakle, suštinski isti standard kao kod slobode kretanja robe na unutrašnjem tržištu. U tom smislu i (po rezultatima primjene) slična Gebhard formula („</a:t>
            </a:r>
            <a:r>
              <a:rPr lang="sr-Latn-ME" b="1" u="sng" dirty="0">
                <a:effectLst/>
                <a:latin typeface="Lucida Bright" panose="02040602050505020304" pitchFamily="18" charset="0"/>
              </a:rPr>
              <a:t>test pristupa tržištu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“).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Tako se, slično 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Dassonville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 formuli, u slučaju 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Kraus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 </a:t>
            </a:r>
            <a:r>
              <a:rPr lang="en-US" b="1" dirty="0">
                <a:effectLst/>
                <a:latin typeface="Lucida Bright" panose="02040602050505020304" pitchFamily="18" charset="0"/>
              </a:rPr>
              <a:t>C-19/92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 ističe da nacionalni propis o upotrebi akademskih zvanja stečenih u drugoj državi članici, koji je jednako primjenjiv na sve građane EU, može predstavljati nedozvoljeno (nediskriminatorno) ograničenje, ako „</a:t>
            </a:r>
            <a:r>
              <a:rPr lang="sr-Latn-ME" b="1" i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ometa ili čini manje atraktivnom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“ uživanje osnovnih sloboda od strane građana EU.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Iz relativno ekstenzivne prakse Suda pravde, vrijedi posebno izdvojiti slučaj Bosman C-415/93 (poznat i po horizontalnom neposrednom dejstvu slobode kretanja radnika).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U slučaju 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Bosman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, jasno su kao nedozvoljene utvrđene nediskriminatorne mjere države porijekla (</a:t>
            </a:r>
            <a:r>
              <a:rPr lang="sr-Latn-ME" u="sng" dirty="0">
                <a:effectLst/>
                <a:latin typeface="Lucida Bright" panose="02040602050505020304" pitchFamily="18" charset="0"/>
              </a:rPr>
              <a:t>pri čemu mjere države porijekla svakako ne mogu biti diskriminatorne u odnosu na radnike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5657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69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2800" dirty="0">
                <a:latin typeface="Lucida Fax" panose="02060602050505020204" pitchFamily="18" charset="0"/>
              </a:rPr>
              <a:t>- Dozvoljena ograničenja: </a:t>
            </a:r>
            <a:r>
              <a:rPr lang="sr-Latn-ME" sz="2800" u="sng" dirty="0">
                <a:latin typeface="Lucida Fax" panose="02060602050505020204" pitchFamily="18" charset="0"/>
              </a:rPr>
              <a:t>Pisani</a:t>
            </a:r>
            <a:r>
              <a:rPr lang="sr-Latn-ME" sz="2800" dirty="0">
                <a:latin typeface="Lucida Fax" panose="02060602050505020204" pitchFamily="18" charset="0"/>
              </a:rPr>
              <a:t> </a:t>
            </a:r>
            <a:r>
              <a:rPr lang="sr-Latn-ME" sz="2800" u="sng" dirty="0">
                <a:latin typeface="Lucida Fax" panose="02060602050505020204" pitchFamily="18" charset="0"/>
              </a:rPr>
              <a:t>razlozi</a:t>
            </a:r>
            <a:r>
              <a:rPr lang="sr-Latn-ME" sz="2800" dirty="0">
                <a:latin typeface="Lucida Fax" panose="02060602050505020204" pitchFamily="18" charset="0"/>
              </a:rPr>
              <a:t> -</a:t>
            </a:r>
            <a:br>
              <a:rPr lang="sr-Latn-ME" sz="2800" dirty="0">
                <a:latin typeface="Lucida Fax" panose="02060602050505020204" pitchFamily="18" charset="0"/>
              </a:rPr>
            </a:br>
            <a:endParaRPr lang="en-US" sz="28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81712"/>
            <a:ext cx="12025336" cy="490516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Pored zaposlenja u javnom sektoru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, shodno definiciji istog iz čl. 45. st. 4. UFEU,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pisani razlozi ograničavanja slobode kretanja radnika</a:t>
            </a:r>
            <a:r>
              <a:rPr lang="en-GB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, </a:t>
            </a:r>
            <a:r>
              <a:rPr lang="en-GB" b="1" dirty="0">
                <a:effectLst/>
                <a:latin typeface="Lucida Bright" panose="02040602050505020304" pitchFamily="18" charset="0"/>
              </a:rPr>
              <a:t>s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hodno članu 45. st. 3 UFEU,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su </a:t>
            </a:r>
            <a:r>
              <a:rPr lang="en-GB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za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štita javnog poretka, sigurnosti i zdravlja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, na koje se pritom primjenjuje test proporcionalnosti (prikladnost, nužnost, primjerenost i legitimnost mjere).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U pogledu tumačenja pojmova </a:t>
            </a:r>
            <a:r>
              <a:rPr lang="sr-Latn-ME" b="1" u="sng" dirty="0">
                <a:effectLst/>
                <a:latin typeface="Lucida Bright" panose="02040602050505020304" pitchFamily="18" charset="0"/>
              </a:rPr>
              <a:t>javnog poretka, sigurnosti i zdravlja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, slična je praksa Suda pravde kao i kod tumačenja ovih pojmova kod slobode kretanja robe, gdje je praksa tribunala i najrazvijenija. Ipak, izdvaja se višedecenijski, često citirani stav Suda pravde u presudi iz slučaja 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Emir Gül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(C-131/85), da ograničenje slobode kretanja radnika radi zaštite javnog zdravlja nije uređeno sa ciljem 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a priori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izuzimanja zdravstva iz koncepata ekonomske aktivnosti i zaposlenja u smislu slobode kretanja na unutrašnjem tržištu, već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zabrane ulaska na teritoriju države članice licima koja mogu ugroziti zdravlje opšte populacije.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Pisani razlozi ograničavanja slobode kretanja radnika razrađeni su posebno i Direktivom </a:t>
            </a:r>
            <a:r>
              <a:rPr lang="sr-Latn-ME" sz="2000" b="1" dirty="0">
                <a:effectLst/>
                <a:latin typeface="Lucida Bright" panose="02040602050505020304" pitchFamily="18" charset="0"/>
              </a:rPr>
              <a:t>04/38/EZ o pravima građana (</a:t>
            </a:r>
            <a:r>
              <a:rPr lang="sr-Latn-ME" sz="2000" dirty="0">
                <a:effectLst/>
                <a:latin typeface="Lucida Bright" panose="02040602050505020304" pitchFamily="18" charset="0"/>
              </a:rPr>
              <a:t>koja je ranije bila predmet analize</a:t>
            </a:r>
            <a:r>
              <a:rPr lang="sr-Latn-ME" sz="2000" b="1" dirty="0">
                <a:effectLst/>
                <a:latin typeface="Lucida Bright" panose="02040602050505020304" pitchFamily="18" charset="0"/>
              </a:rPr>
              <a:t>).</a:t>
            </a: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514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2800" dirty="0">
                <a:latin typeface="Lucida Fax" panose="02060602050505020204" pitchFamily="18" charset="0"/>
              </a:rPr>
              <a:t>- Dozvoljena ograničenja: </a:t>
            </a:r>
            <a:r>
              <a:rPr lang="sr-Latn-ME" sz="2800" u="sng" dirty="0">
                <a:latin typeface="Lucida Fax" panose="02060602050505020204" pitchFamily="18" charset="0"/>
              </a:rPr>
              <a:t>NEPISANI</a:t>
            </a:r>
            <a:r>
              <a:rPr lang="sr-Latn-ME" sz="2800" dirty="0">
                <a:latin typeface="Lucida Fax" panose="02060602050505020204" pitchFamily="18" charset="0"/>
              </a:rPr>
              <a:t> </a:t>
            </a:r>
            <a:r>
              <a:rPr lang="sr-Latn-ME" sz="2800" u="sng" dirty="0">
                <a:latin typeface="Lucida Fax" panose="02060602050505020204" pitchFamily="18" charset="0"/>
              </a:rPr>
              <a:t>razlozi</a:t>
            </a:r>
            <a:r>
              <a:rPr lang="sr-Latn-ME" sz="2800" dirty="0">
                <a:latin typeface="Lucida Fax" panose="02060602050505020204" pitchFamily="18" charset="0"/>
              </a:rPr>
              <a:t> -</a:t>
            </a:r>
            <a:br>
              <a:rPr lang="sr-Latn-ME" sz="2800" dirty="0">
                <a:latin typeface="Lucida Fax" panose="02060602050505020204" pitchFamily="18" charset="0"/>
              </a:rPr>
            </a:br>
            <a:endParaRPr lang="en-US" sz="28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52836"/>
            <a:ext cx="12060904" cy="490516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sz="1900" b="1" dirty="0">
                <a:effectLst/>
                <a:latin typeface="Lucida Bright" panose="02040602050505020304" pitchFamily="18" charset="0"/>
              </a:rPr>
              <a:t>Već je isticano da se na slobodu kretanja radnika i druge slobode unutrašnjeg tržišta EU primjenjuje standard </a:t>
            </a: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prinudnih zahtjeva od opšteg interesa, </a:t>
            </a:r>
            <a:r>
              <a:rPr lang="sr-Latn-ME" sz="1900" b="1" dirty="0">
                <a:effectLst/>
                <a:latin typeface="Lucida Bright" panose="02040602050505020304" pitchFamily="18" charset="0"/>
              </a:rPr>
              <a:t>mehanizma opravdanja nediskriminatornih ograničenja slobode kretanja (robe) utvrđenog u slučaju Cassis de Dijon. 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U praksi, navedno znači primjenu </a:t>
            </a:r>
            <a:r>
              <a:rPr lang="sr-Latn-ME" b="1" i="1" dirty="0">
                <a:effectLst/>
                <a:latin typeface="Lucida Bright" panose="02040602050505020304" pitchFamily="18" charset="0"/>
              </a:rPr>
              <a:t>Gebhard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 (</a:t>
            </a:r>
            <a:r>
              <a:rPr lang="en-US" b="1" dirty="0">
                <a:effectLst/>
              </a:rPr>
              <a:t>C-55/94</a:t>
            </a:r>
            <a:r>
              <a:rPr lang="sr-Latn-ME" b="1" dirty="0">
                <a:effectLst/>
              </a:rPr>
              <a:t>)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formule, koja ograničavajućom tretira svaku mjeru koja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korišćenje osnovih sloboda čini manje atraktivnim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, ali ostavlja mogućnost dozvole restriktivne mjere/ograničenja u slučaju ispunjenosti sljedećih uslova: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1) 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da je riječ o mjeri nediskriminatorne prirode,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2)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  da postoji prinudni zahtjev od opšteg interesa („Cassis de Dijon element“),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3) 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da je riječ o mjerama koje mogu proći test proporcionalnosti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Ipak, dodatno su u slučajevima koji se izričito tiču zaštite slobode kretanja radnika na unutrašnjem tržištu, kao posebni prinudni zahtjevi od opšteg interesa, ustanovljeni su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„</a:t>
            </a:r>
            <a:r>
              <a:rPr lang="sr-Latn-ME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uredno upravljanje univerzitetima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“ i „</a:t>
            </a:r>
            <a:r>
              <a:rPr lang="sr-Latn-ME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zaštita od zloupotrebe akademskih zvanja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“, kao razlozi koji opravdavaju ograničavanje slobode kretanja.  </a:t>
            </a: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7" y="0"/>
            <a:ext cx="1259003" cy="1015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83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025336" cy="64807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2800" dirty="0">
                <a:latin typeface="Lucida Fax" panose="02060602050505020204" pitchFamily="18" charset="0"/>
              </a:rPr>
              <a:t>- Pojam, značaj i mjesto u sistemu osnovnih sloboda -</a:t>
            </a:r>
            <a:r>
              <a:rPr lang="sr-Latn-ME" sz="3200" dirty="0">
                <a:latin typeface="Lucida Fax" panose="02060602050505020204" pitchFamily="18" charset="0"/>
              </a:rPr>
              <a:t/>
            </a:r>
            <a:br>
              <a:rPr lang="sr-Latn-ME" sz="3200" dirty="0">
                <a:latin typeface="Lucida Fax" panose="02060602050505020204" pitchFamily="18" charset="0"/>
              </a:rPr>
            </a:b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16832"/>
            <a:ext cx="12025336" cy="49411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sz="1800" b="1" dirty="0">
                <a:effectLst/>
                <a:latin typeface="Lucida Bright" panose="02040602050505020304" pitchFamily="18" charset="0"/>
              </a:rPr>
              <a:t>Sloboda kretanja radnika načelno je utvrđena </a:t>
            </a:r>
            <a:r>
              <a:rPr lang="sr-Latn-ME" sz="18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članom 45. st. 1. i 2. UFEU </a:t>
            </a:r>
            <a:r>
              <a:rPr lang="sr-Latn-ME" sz="1800" b="1" dirty="0">
                <a:effectLst/>
                <a:latin typeface="Lucida Bright" panose="02040602050505020304" pitchFamily="18" charset="0"/>
              </a:rPr>
              <a:t>(sadržina iste čl. 45. st. 3. i 4. UFEU, a ostatak odredbi UFEU o slobodi kretanja radnika (čl. 46–49) razrađuje reg. i dr. ovlašćenja EU).</a:t>
            </a:r>
          </a:p>
          <a:p>
            <a:pPr algn="just">
              <a:lnSpc>
                <a:spcPct val="100000"/>
              </a:lnSpc>
            </a:pPr>
            <a:r>
              <a:rPr lang="sr-Latn-ME" sz="1800" b="1" dirty="0">
                <a:effectLst/>
                <a:latin typeface="Lucida Bright" panose="02040602050505020304" pitchFamily="18" charset="0"/>
              </a:rPr>
              <a:t>Čl. 45. st. 1. UFEU „</a:t>
            </a:r>
            <a:r>
              <a:rPr lang="sr-Latn-ME" sz="18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Sloboda kretanja radnika osigurava se unutar Evropske unije</a:t>
            </a:r>
            <a:r>
              <a:rPr lang="sr-Latn-ME" sz="1800" b="1" dirty="0">
                <a:effectLst/>
                <a:latin typeface="Lucida Bright" panose="02040602050505020304" pitchFamily="18" charset="0"/>
              </a:rPr>
              <a:t>.“</a:t>
            </a:r>
          </a:p>
          <a:p>
            <a:pPr algn="just">
              <a:lnSpc>
                <a:spcPct val="100000"/>
              </a:lnSpc>
            </a:pPr>
            <a:r>
              <a:rPr lang="sr-Latn-ME" sz="1800" b="1" dirty="0">
                <a:effectLst/>
                <a:latin typeface="Lucida Bright" panose="02040602050505020304" pitchFamily="18" charset="0"/>
              </a:rPr>
              <a:t>Čl. 45. st. 2. UFEU: „</a:t>
            </a:r>
            <a:r>
              <a:rPr lang="sr-Latn-ME" sz="18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Sloboda kretanja radnika podrazumijeva ukidanje svake diskriminacije na osnovu državljanstva među radnicima iz država članica, a u vezi sa zapošljavanjem, prihodima od rada i ostalim uslovima rada i zapošljavanja.</a:t>
            </a:r>
            <a:r>
              <a:rPr lang="sr-Latn-ME" sz="1800" b="1" dirty="0">
                <a:effectLst/>
                <a:latin typeface="Lucida Bright" panose="02040602050505020304" pitchFamily="18" charset="0"/>
              </a:rPr>
              <a:t>“ </a:t>
            </a:r>
          </a:p>
          <a:p>
            <a:pPr algn="just">
              <a:lnSpc>
                <a:spcPct val="100000"/>
              </a:lnSpc>
            </a:pPr>
            <a:r>
              <a:rPr lang="sr-Latn-ME" sz="1800" b="1" dirty="0">
                <a:effectLst/>
                <a:latin typeface="Lucida Bright" panose="02040602050505020304" pitchFamily="18" charset="0"/>
              </a:rPr>
              <a:t>U </a:t>
            </a:r>
            <a:r>
              <a:rPr lang="sr-Latn-ME" sz="1800" b="1" u="sng" dirty="0">
                <a:effectLst/>
                <a:latin typeface="Lucida Bright" panose="02040602050505020304" pitchFamily="18" charset="0"/>
              </a:rPr>
              <a:t>ekonomskom smislu</a:t>
            </a:r>
            <a:r>
              <a:rPr lang="sr-Latn-ME" sz="1800" b="1" dirty="0">
                <a:effectLst/>
                <a:latin typeface="Lucida Bright" panose="02040602050505020304" pitchFamily="18" charset="0"/>
              </a:rPr>
              <a:t>, cilj ove slobode bio je </a:t>
            </a:r>
            <a:r>
              <a:rPr lang="sr-Latn-ME" sz="180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omogućavanje prekogranične mobilnosti radne snage </a:t>
            </a:r>
            <a:r>
              <a:rPr lang="sr-Latn-ME" sz="1800" b="1" dirty="0">
                <a:effectLst/>
                <a:latin typeface="Lucida Bright" panose="02040602050505020304" pitchFamily="18" charset="0"/>
              </a:rPr>
              <a:t>kao bitnog faktora za povećanje efikasnosti proizvodnje na unutrašnjem tržištu. Međutim, praksa je očekivano pokazala da radnici migranti sa sobom ne samo da vode porodice, već se i trajno nastanjuju u državi prijema. Odatle je važna </a:t>
            </a:r>
            <a:r>
              <a:rPr lang="sr-Latn-ME" sz="1800" b="1" u="sng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socijalna funkcija </a:t>
            </a:r>
            <a:r>
              <a:rPr lang="sr-Latn-ME" sz="180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slobode kretanja radnika</a:t>
            </a:r>
            <a:r>
              <a:rPr lang="sr-Latn-ME" sz="1800" b="1" dirty="0">
                <a:effectLst/>
                <a:latin typeface="Lucida Bright" panose="020406020505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sr-Latn-ME" sz="1800" b="1" dirty="0">
                <a:effectLst/>
                <a:latin typeface="Lucida Bright" panose="02040602050505020304" pitchFamily="18" charset="0"/>
              </a:rPr>
              <a:t>Ipak, socijalna funkcija slobode kretanja radnika danas je manje naglašena, nego u početnim fazama integracije, budući da je Ugovorom iz Mastrihta uspostavljen koncept evropskog građanstva. </a:t>
            </a:r>
            <a:r>
              <a:rPr lang="sr-Latn-ME" sz="1800" b="1" u="sng" dirty="0">
                <a:effectLst/>
                <a:latin typeface="Lucida Bright" panose="02040602050505020304" pitchFamily="18" charset="0"/>
              </a:rPr>
              <a:t>Stoga, danas, sloboda kretanja radnika, iako stariji koncept, suštinski predstavlja nadgradnju evropskog građanstva, uređujući prava evropskog gađanina kao učesnika u privrednom životu.  </a:t>
            </a:r>
          </a:p>
          <a:p>
            <a:pPr algn="just">
              <a:lnSpc>
                <a:spcPct val="100000"/>
              </a:lnSpc>
            </a:pPr>
            <a:r>
              <a:rPr lang="sr-Latn-ME" sz="18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Sloboda kretanja radnika</a:t>
            </a:r>
            <a:r>
              <a:rPr lang="sr-Latn-ME" sz="1800" b="1" dirty="0">
                <a:effectLst/>
                <a:latin typeface="Lucida Bright" panose="02040602050505020304" pitchFamily="18" charset="0"/>
              </a:rPr>
              <a:t>, uz slobodu poslovnog nastanjivanja, spada </a:t>
            </a:r>
            <a:r>
              <a:rPr lang="sr-Latn-ME" sz="1800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u slobode kretanja lica</a:t>
            </a:r>
            <a:r>
              <a:rPr lang="sr-Latn-ME" sz="1800" b="1" dirty="0">
                <a:effectLst/>
                <a:latin typeface="Lucida Bright" panose="020406020505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sr-Latn-ME" sz="1800" b="1" dirty="0"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1800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14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64807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</a:t>
            </a:r>
            <a:r>
              <a:rPr lang="sr-Latn-ME" sz="2900" dirty="0">
                <a:latin typeface="Lucida Fax" panose="02060602050505020204" pitchFamily="18" charset="0"/>
              </a:rPr>
              <a:t>Sadržina slobode kretanja radnika i Izvori prava </a:t>
            </a:r>
            <a:r>
              <a:rPr lang="sr-Latn-ME" sz="3000" dirty="0">
                <a:latin typeface="Lucida Fax" panose="02060602050505020204" pitchFamily="18" charset="0"/>
              </a:rPr>
              <a:t>-</a:t>
            </a:r>
            <a:r>
              <a:rPr lang="sr-Latn-ME" sz="3200" dirty="0">
                <a:latin typeface="Lucida Fax" panose="02060602050505020204" pitchFamily="18" charset="0"/>
              </a:rPr>
              <a:t/>
            </a:r>
            <a:br>
              <a:rPr lang="sr-Latn-ME" sz="3200" dirty="0">
                <a:latin typeface="Lucida Fax" panose="02060602050505020204" pitchFamily="18" charset="0"/>
              </a:rPr>
            </a:b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880828"/>
            <a:ext cx="12025336" cy="497717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effectLst/>
                <a:latin typeface="Lucida Bright" panose="02040602050505020304" pitchFamily="18" charset="0"/>
              </a:rPr>
              <a:t>Sadržina slobode kretanja radnika, načelno je određena </a:t>
            </a:r>
            <a:r>
              <a:rPr lang="sr-Latn-ME" sz="1900" b="1" u="sng" dirty="0">
                <a:effectLst/>
                <a:latin typeface="Lucida Bright" panose="02040602050505020304" pitchFamily="18" charset="0"/>
              </a:rPr>
              <a:t>članom 45. stav 3. i stav 4. UFEU</a:t>
            </a:r>
            <a:r>
              <a:rPr lang="sr-Latn-ME" sz="1900" b="1" dirty="0">
                <a:effectLst/>
                <a:latin typeface="Lucida Bright" panose="02040602050505020304" pitchFamily="18" charset="0"/>
              </a:rPr>
              <a:t>, a značajno je dalje razrađena (u većoj mjeri nego, na primjer, sloboda kretanja robe) </a:t>
            </a:r>
            <a:r>
              <a:rPr lang="sr-Latn-ME" sz="1900" b="1" u="sng" dirty="0">
                <a:effectLst/>
                <a:latin typeface="Lucida Bright" panose="02040602050505020304" pitchFamily="18" charset="0"/>
              </a:rPr>
              <a:t>izvorima sekundarnog prava EU</a:t>
            </a:r>
            <a:r>
              <a:rPr lang="sr-Latn-ME" sz="1900" b="1" dirty="0">
                <a:effectLst/>
                <a:latin typeface="Lucida Bright" panose="02040602050505020304" pitchFamily="18" charset="0"/>
              </a:rPr>
              <a:t>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PRIMARNO PRAVO EU </a:t>
            </a:r>
            <a:r>
              <a:rPr lang="sr-Latn-ME" sz="1900" b="1" dirty="0">
                <a:effectLst/>
                <a:latin typeface="Lucida Bright" panose="02040602050505020304" pitchFamily="18" charset="0"/>
              </a:rPr>
              <a:t>(pored načelnih formulacija iz član 45. st. 1. i st. 2 ZoPD)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effectLst/>
                <a:latin typeface="Lucida Bright" panose="02040602050505020304" pitchFamily="18" charset="0"/>
              </a:rPr>
              <a:t>Čl. 45. st. 3. UFEU</a:t>
            </a: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: „</a:t>
            </a: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Uz ograničenja opravdana razlozima javnog poretka, javne sigurnosti ili javnog zdravlja, sloboda kretanja radnika podrazumijeva pravo na: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</a:pPr>
            <a:r>
              <a:rPr lang="sr-Latn-ME" sz="1850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prihvatanje stvarno učinjenih ponuda za zaposlenje;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</a:pPr>
            <a:r>
              <a:rPr lang="sr-Latn-ME" sz="1850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slobodno kretanje unutar državnog područja država članica u tu svrhu;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</a:pPr>
            <a:r>
              <a:rPr lang="sr-Latn-ME" sz="1850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boravak u državi članici radi zapošljavanja, shodno odredbama koje uređuju zapošljavanje njenih državljana utvrđenih zakonom i ostalim propisima;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</a:pPr>
            <a:r>
              <a:rPr lang="sr-Latn-ME" sz="1850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ostanak na državnom području države članice nakon prestanka zaposlenja u toj državi, pod uslovima sadržanima u propisima koje sastavlja Komisija.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Čl. 45. st. 4. UFEU</a:t>
            </a: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: „Odredbe ovog člana ne važe za zapošljavanje u javnim službama.“ 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S tim u vezi i usko tumačenje autonomnog pojma prava EU: „javna službe“-  </a:t>
            </a:r>
            <a:r>
              <a:rPr lang="sr-Latn-ME" sz="1900" b="1" dirty="0">
                <a:effectLst/>
                <a:latin typeface="Garamond" panose="02020404030301010803" pitchFamily="18" charset="0"/>
                <a:sym typeface="Wingdings" panose="05000000000000000000" pitchFamily="2" charset="2"/>
              </a:rPr>
              <a:t>(slajd 13 prezentacije)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5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64807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br>
              <a:rPr lang="sr-Latn-ME" sz="36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</a:t>
            </a:r>
            <a:r>
              <a:rPr lang="sr-Latn-ME" sz="2900" dirty="0">
                <a:latin typeface="Lucida Fax" panose="02060602050505020204" pitchFamily="18" charset="0"/>
              </a:rPr>
              <a:t>Sadržina slobode kretanja radnika i Izvori prava </a:t>
            </a:r>
            <a:r>
              <a:rPr lang="sr-Latn-ME" sz="3000" dirty="0">
                <a:latin typeface="Lucida Fax" panose="02060602050505020204" pitchFamily="18" charset="0"/>
              </a:rPr>
              <a:t>-</a:t>
            </a:r>
            <a:r>
              <a:rPr lang="sr-Latn-ME" sz="3200" dirty="0">
                <a:latin typeface="Lucida Fax" panose="02060602050505020204" pitchFamily="18" charset="0"/>
              </a:rPr>
              <a:t/>
            </a:r>
            <a:br>
              <a:rPr lang="sr-Latn-ME" sz="3200" dirty="0">
                <a:latin typeface="Lucida Fax" panose="02060602050505020204" pitchFamily="18" charset="0"/>
              </a:rPr>
            </a:b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16832"/>
            <a:ext cx="12025336" cy="49411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sz="21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IZVORI SEKUNDARNOG PRAVA EU</a:t>
            </a:r>
            <a:r>
              <a:rPr lang="sr-Latn-ME" sz="1900" b="1" dirty="0">
                <a:effectLst/>
                <a:latin typeface="Lucida Bright" panose="02040602050505020304" pitchFamily="18" charset="0"/>
              </a:rPr>
              <a:t>, </a:t>
            </a:r>
            <a:r>
              <a:rPr lang="en-GB" sz="1900" b="1" dirty="0" err="1">
                <a:effectLst/>
                <a:latin typeface="Lucida Bright" panose="02040602050505020304" pitchFamily="18" charset="0"/>
              </a:rPr>
              <a:t>kod</a:t>
            </a:r>
            <a:r>
              <a:rPr lang="en-GB" sz="1900" b="1" dirty="0">
                <a:effectLst/>
                <a:latin typeface="Lucida Bright" panose="02040602050505020304" pitchFamily="18" charset="0"/>
              </a:rPr>
              <a:t> </a:t>
            </a:r>
            <a:r>
              <a:rPr lang="en-GB" sz="1900" b="1" dirty="0" err="1">
                <a:effectLst/>
                <a:latin typeface="Lucida Bright" panose="02040602050505020304" pitchFamily="18" charset="0"/>
              </a:rPr>
              <a:t>slobode</a:t>
            </a:r>
            <a:r>
              <a:rPr lang="en-GB" sz="1900" b="1" dirty="0">
                <a:effectLst/>
                <a:latin typeface="Lucida Bright" panose="02040602050505020304" pitchFamily="18" charset="0"/>
              </a:rPr>
              <a:t> </a:t>
            </a:r>
            <a:r>
              <a:rPr lang="en-GB" sz="1900" b="1" dirty="0" err="1">
                <a:effectLst/>
                <a:latin typeface="Lucida Bright" panose="02040602050505020304" pitchFamily="18" charset="0"/>
              </a:rPr>
              <a:t>kretanja</a:t>
            </a:r>
            <a:r>
              <a:rPr lang="en-GB" sz="1900" b="1" dirty="0">
                <a:effectLst/>
                <a:latin typeface="Lucida Bright" panose="02040602050505020304" pitchFamily="18" charset="0"/>
              </a:rPr>
              <a:t> </a:t>
            </a:r>
            <a:r>
              <a:rPr lang="en-GB" sz="1900" b="1" dirty="0" err="1">
                <a:effectLst/>
                <a:latin typeface="Lucida Bright" panose="02040602050505020304" pitchFamily="18" charset="0"/>
              </a:rPr>
              <a:t>radnika</a:t>
            </a:r>
            <a:r>
              <a:rPr lang="en-GB" sz="1900" b="1" dirty="0">
                <a:effectLst/>
                <a:latin typeface="Lucida Bright" panose="02040602050505020304" pitchFamily="18" charset="0"/>
              </a:rPr>
              <a:t> </a:t>
            </a:r>
            <a:r>
              <a:rPr lang="en-GB" sz="1900" b="1" dirty="0" err="1">
                <a:effectLst/>
                <a:latin typeface="Lucida Bright" panose="02040602050505020304" pitchFamily="18" charset="0"/>
              </a:rPr>
              <a:t>imaju</a:t>
            </a:r>
            <a:r>
              <a:rPr lang="en-GB" sz="1900" b="1" dirty="0">
                <a:effectLst/>
                <a:latin typeface="Lucida Bright" panose="02040602050505020304" pitchFamily="18" charset="0"/>
              </a:rPr>
              <a:t> </a:t>
            </a:r>
            <a:r>
              <a:rPr lang="en-GB" sz="1900" b="1" dirty="0" err="1">
                <a:effectLst/>
                <a:latin typeface="Lucida Bright" panose="02040602050505020304" pitchFamily="18" charset="0"/>
              </a:rPr>
              <a:t>nagla</a:t>
            </a:r>
            <a:r>
              <a:rPr lang="sr-Latn-ME" sz="1900" b="1" dirty="0">
                <a:effectLst/>
                <a:latin typeface="Lucida Bright" panose="02040602050505020304" pitchFamily="18" charset="0"/>
              </a:rPr>
              <a:t>šen značaj, a donose se na osnovu čl. 46. UFEU, kojim se Evropskom parlamentu i Savjetu daju široka ovlašćenja za donošenje direktiva i uredbi neophodnih za ostvarivanje slobode kretanja radnika:</a:t>
            </a:r>
          </a:p>
          <a:p>
            <a:pPr algn="just">
              <a:lnSpc>
                <a:spcPct val="100000"/>
              </a:lnSpc>
            </a:pPr>
            <a:r>
              <a:rPr lang="sr-Latn-ME" sz="190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Uredba (EU) No 492/2011  (ranije Ureda 1612/68) o slobodi kretanja radnika unutar Unije           </a:t>
            </a:r>
            <a:r>
              <a:rPr lang="sr-Latn-ME" sz="1900" b="1" dirty="0">
                <a:effectLst/>
                <a:latin typeface="Lucida Bright" panose="02040602050505020304" pitchFamily="18" charset="0"/>
              </a:rPr>
              <a:t>(pravo na slobodno kretanje unutar država članica u svrhu zaposlenja - 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čl. 45. st 3. tč. b) UFEU)</a:t>
            </a:r>
            <a:r>
              <a:rPr lang="sr-Latn-ME" sz="1900" b="1" dirty="0">
                <a:effectLst/>
                <a:latin typeface="Lucida Bright" panose="02040602050505020304" pitchFamily="18" charset="0"/>
              </a:rPr>
              <a:t>; </a:t>
            </a:r>
          </a:p>
          <a:p>
            <a:pPr algn="just">
              <a:lnSpc>
                <a:spcPct val="100000"/>
              </a:lnSpc>
            </a:pPr>
            <a:r>
              <a:rPr lang="sr-Latn-ME" sz="190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Direktiva 2004/38/EZ o pravu građana i članova njihovih porodica na slobodno kretanje i boravak na teritoriji države članice 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(</a:t>
            </a:r>
            <a:r>
              <a:rPr lang="pl-PL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pravo boravka za vrijeme rada </a:t>
            </a:r>
            <a:r>
              <a:rPr lang="sr-Latn-ME" sz="1900" b="1" dirty="0">
                <a:effectLst/>
                <a:latin typeface="Lucida Bright" panose="02040602050505020304" pitchFamily="18" charset="0"/>
              </a:rPr>
              <a:t>- 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čl. 45. st 3. tč. c) UFEU);</a:t>
            </a:r>
          </a:p>
          <a:p>
            <a:pPr algn="just">
              <a:lnSpc>
                <a:spcPct val="100000"/>
              </a:lnSpc>
            </a:pPr>
            <a:r>
              <a:rPr lang="sr-Latn-ME" sz="190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Uredba (EZ) No 635/2006 (ranije (EEZ) 1251/70) o pravu radnika na ostanak na teritoriji države članice u kojoj su bili zaposleni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(pravo na ostanak nakon zaposlenja – čl. 45. st 3. tč. d) UFEU); </a:t>
            </a:r>
          </a:p>
          <a:p>
            <a:pPr algn="just">
              <a:lnSpc>
                <a:spcPct val="100000"/>
              </a:lnSpc>
            </a:pP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Direktiva 2005/36/EZ o priznavanju stranih stručnih kvalifikacija 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(za 7 profesija - </a:t>
            </a:r>
            <a:r>
              <a:rPr lang="sr-Latn-ME" sz="1900" b="1" u="sng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doktor specijalista, medicinske sestre za opštu zdravstvenu njegu, stomatologe, specijaliste stomatologe, veterinare, babice, farmaceute i arhitekte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);</a:t>
            </a:r>
          </a:p>
          <a:p>
            <a:pPr algn="just">
              <a:lnSpc>
                <a:spcPct val="100000"/>
              </a:lnSpc>
            </a:pPr>
            <a:r>
              <a:rPr lang="sr-Latn-ME" sz="190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Uredba (EEZ) 1408/71 o primjeni sistema socijalnog osiguranja na radnike i samostalno zaposlene, kao i članova njihovih porodica.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7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547" y="1239518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2800" dirty="0">
                <a:latin typeface="Lucida Fax" panose="02060602050505020204" pitchFamily="18" charset="0"/>
              </a:rPr>
              <a:t>- Područje primjene: </a:t>
            </a:r>
            <a:r>
              <a:rPr lang="sr-Latn-ME" sz="2600" dirty="0">
                <a:solidFill>
                  <a:srgbClr val="FF9900"/>
                </a:solidFill>
                <a:latin typeface="Lucida Fax" panose="02060602050505020204" pitchFamily="18" charset="0"/>
              </a:rPr>
              <a:t>Prethodno pitanje </a:t>
            </a:r>
            <a:r>
              <a:rPr lang="sr-Latn-ME" sz="2600" u="sng" dirty="0">
                <a:solidFill>
                  <a:srgbClr val="FF9900"/>
                </a:solidFill>
                <a:latin typeface="Lucida Fax" panose="02060602050505020204" pitchFamily="18" charset="0"/>
              </a:rPr>
              <a:t>pojma radnika</a:t>
            </a:r>
            <a:r>
              <a:rPr lang="sr-Latn-ME" sz="2800" u="sng" dirty="0">
                <a:solidFill>
                  <a:srgbClr val="FF9900"/>
                </a:solidFill>
                <a:latin typeface="Lucida Fax" panose="02060602050505020204" pitchFamily="18" charset="0"/>
              </a:rPr>
              <a:t> </a:t>
            </a:r>
            <a:r>
              <a:rPr lang="sr-Latn-ME" sz="2800" dirty="0">
                <a:latin typeface="Lucida Fax" panose="02060602050505020204" pitchFamily="18" charset="0"/>
              </a:rPr>
              <a:t>-</a:t>
            </a:r>
            <a:r>
              <a:rPr lang="sr-Latn-ME" sz="3200" dirty="0">
                <a:latin typeface="Lucida Fax" panose="02060602050505020204" pitchFamily="18" charset="0"/>
              </a:rPr>
              <a:t/>
            </a:r>
            <a:br>
              <a:rPr lang="sr-Latn-ME" sz="3200" dirty="0">
                <a:latin typeface="Lucida Fax" panose="02060602050505020204" pitchFamily="18" charset="0"/>
              </a:rPr>
            </a:b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16832"/>
            <a:ext cx="12025336" cy="49411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Prethodno pitanje od </a:t>
            </a:r>
            <a:r>
              <a:rPr lang="sr-Latn-ME" sz="1900" b="1" u="sng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ključnog značaja 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za određivanje područja primjene slobode kretanja radnik tiče se </a:t>
            </a:r>
            <a:r>
              <a:rPr lang="sr-Latn-ME" sz="1900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OPŠTEG POJMA RADNIKA U PRAVU EU</a:t>
            </a:r>
            <a:r>
              <a:rPr lang="sr-Latn-ME" sz="1900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, 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kao autonomnog pojma prava EU, nezavisnog od nacionalnih, što je izričito potvrdio Sud pravde u slučaju </a:t>
            </a:r>
            <a:r>
              <a:rPr lang="sr-Latn-ME" sz="1900" b="1" i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Hoekstra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, 75/63</a:t>
            </a:r>
            <a:r>
              <a:rPr lang="sr-Latn-ME" sz="1900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Potreba za autonomnim značenjem pojma radnika u pravu EU leži u potrebi ujednačene (unificirane) primjene slobode kretanja radnika na teritoriji unutrašnjeg tržišta, o čemu se stara upravo Sud pravde kroz kreativno tumačenje i ciljanu razradu ovog pojma (</a:t>
            </a:r>
            <a:r>
              <a:rPr lang="sr-Latn-ME" sz="1900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čemu su vremenom snažno doprinijeli i sekundarni izvori prava za slobodu kretanja radnika</a:t>
            </a:r>
            <a:r>
              <a:rPr lang="sr-Latn-ME" sz="19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Dakle, definiciju pojma radnika (</a:t>
            </a:r>
            <a:r>
              <a:rPr lang="sr-Latn-ME" sz="1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uz podrazumijevajući prekogranični element</a:t>
            </a:r>
            <a:r>
              <a:rPr lang="sr-Latn-ME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) Suda pravde daje u slučaju </a:t>
            </a:r>
            <a:r>
              <a:rPr lang="sr-Latn-ME" sz="19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Lawrie-Blum</a:t>
            </a:r>
            <a:r>
              <a:rPr lang="sr-Latn-ME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, 66/85: </a:t>
            </a:r>
            <a:r>
              <a:rPr lang="sr-Latn-ME" sz="19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„Radnik (u smislu prava EU) je lice koje u određenom vremenskom periodu za drugog, prema njegovim uputstvima, obavlja poslove za koje dobija naknadu“. </a:t>
            </a:r>
          </a:p>
          <a:p>
            <a:pPr algn="just">
              <a:lnSpc>
                <a:spcPct val="100000"/>
              </a:lnSpc>
            </a:pPr>
            <a:r>
              <a:rPr lang="sr-Latn-ME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Prema tome, radnik u smislu prava EU je (fizičko) lice koje obavlja: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   1) </a:t>
            </a:r>
            <a:r>
              <a:rPr lang="sr-Latn-ME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djelatnost u </a:t>
            </a:r>
            <a:r>
              <a:rPr lang="en-GB" sz="19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konkretnom</a:t>
            </a:r>
            <a:r>
              <a:rPr lang="sr-Latn-ME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, unaprijed određenom periodu;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   2)</a:t>
            </a:r>
            <a:r>
              <a:rPr lang="sr-Latn-ME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 nesamostalnu djelatnost</a:t>
            </a:r>
            <a:r>
              <a:rPr lang="en-GB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 (i.e. </a:t>
            </a:r>
            <a:r>
              <a:rPr lang="en-GB" sz="19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prema</a:t>
            </a:r>
            <a:r>
              <a:rPr lang="en-GB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 </a:t>
            </a:r>
            <a:r>
              <a:rPr lang="en-GB" sz="19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uputstvima</a:t>
            </a:r>
            <a:r>
              <a:rPr lang="en-GB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 </a:t>
            </a:r>
            <a:r>
              <a:rPr lang="en-GB" sz="19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drugog</a:t>
            </a:r>
            <a:r>
              <a:rPr lang="en-GB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)</a:t>
            </a:r>
            <a:r>
              <a:rPr lang="sr-Latn-ME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   3)</a:t>
            </a:r>
            <a:r>
              <a:rPr lang="sr-Latn-ME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 djelatnost obavlja za odgovarajuću naknadu (komercijalni, privredni, karakter rada).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20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547" y="1239518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2800" dirty="0">
                <a:latin typeface="Lucida Fax" panose="02060602050505020204" pitchFamily="18" charset="0"/>
              </a:rPr>
              <a:t>- Područje primjene: </a:t>
            </a:r>
            <a:r>
              <a:rPr lang="sr-Latn-ME" sz="2600" dirty="0">
                <a:solidFill>
                  <a:srgbClr val="FF9900"/>
                </a:solidFill>
                <a:latin typeface="Lucida Fax" panose="02060602050505020204" pitchFamily="18" charset="0"/>
              </a:rPr>
              <a:t>Prethodno pitanje pojma radnika</a:t>
            </a:r>
            <a:r>
              <a:rPr lang="sr-Latn-ME" sz="2800" dirty="0">
                <a:solidFill>
                  <a:srgbClr val="FF9900"/>
                </a:solidFill>
                <a:latin typeface="Lucida Fax" panose="02060602050505020204" pitchFamily="18" charset="0"/>
              </a:rPr>
              <a:t> </a:t>
            </a:r>
            <a:r>
              <a:rPr lang="sr-Latn-ME" sz="2800" dirty="0">
                <a:latin typeface="Lucida Fax" panose="02060602050505020204" pitchFamily="18" charset="0"/>
              </a:rPr>
              <a:t>-</a:t>
            </a:r>
            <a:r>
              <a:rPr lang="sr-Latn-ME" sz="3200" dirty="0">
                <a:latin typeface="Lucida Fax" panose="02060602050505020204" pitchFamily="18" charset="0"/>
              </a:rPr>
              <a:t/>
            </a:r>
            <a:br>
              <a:rPr lang="sr-Latn-ME" sz="3200" dirty="0">
                <a:latin typeface="Lucida Fax" panose="02060602050505020204" pitchFamily="18" charset="0"/>
              </a:rPr>
            </a:b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44" y="1916832"/>
            <a:ext cx="11833992" cy="49411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Naslanjajući se na citiranu definiciju (</a:t>
            </a:r>
            <a: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slučaj </a:t>
            </a:r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Lawrie-Blum</a:t>
            </a:r>
            <a: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sym typeface="Wingdings" panose="05000000000000000000" pitchFamily="2" charset="2"/>
              </a:rPr>
              <a:t>),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Sud pravde pojam radnika, a u tom kontekstu i pojam rada, tumači ekstenzivno, nastojeći da ukloni sve praktične prepreke primjeni slobode kretanja na unutrašnjem tržištu.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Dakle, uz sekundarno pravo, kreativno, tj. ekstenzivno tumačenje pojma radnika u (i rada u tom kontekstu) je osnov za određivanje domena primjene slobode kretanja radnika, odnosno odredbi člana 45. UFEU kojima je utvrđena. To se odnosi na: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prirodu djelatnosti koja se obavlja od strane radnika (</a:t>
            </a:r>
            <a:r>
              <a:rPr lang="sr-Latn-ME" b="1" i="1" u="sng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ratione materiae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);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lica na koja se sloboda kretanja primjenjuje u različitim obimima (</a:t>
            </a:r>
            <a:r>
              <a:rPr lang="sr-Latn-ME" b="1" i="1" u="sng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ratione personae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),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teritoriju na kojoj se sloboda kretanja radnika primjenjuje (</a:t>
            </a:r>
            <a:r>
              <a:rPr lang="sr-Latn-ME" b="1" i="1" u="sng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ratione teritorii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) i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period u kojem se na slobodu kretanja mogu pozvati njeni titulari (</a:t>
            </a:r>
            <a:r>
              <a:rPr lang="sr-Latn-ME" b="1" i="1" u="sng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ratione temporis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)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Naravno, bez obzira na očitu sklonost širenju pojma radnika u pravu EU u svrhu efikasnije implementacije slobode kretanja na unutrašnjem tržištu, Sud pravde postavlja i izvjesna </a:t>
            </a:r>
            <a:r>
              <a:rPr lang="sr-Latn-ME" b="1" dirty="0">
                <a:solidFill>
                  <a:srgbClr val="FF990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ograničenja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ovog pojma.</a:t>
            </a: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777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</a:t>
            </a:r>
            <a:r>
              <a:rPr lang="sr-Latn-ME" sz="2900" dirty="0">
                <a:latin typeface="Lucida Fax" panose="02060602050505020204" pitchFamily="18" charset="0"/>
              </a:rPr>
              <a:t>Područje primjene </a:t>
            </a:r>
            <a:r>
              <a:rPr lang="sr-Latn-ME" sz="2900" i="1" dirty="0">
                <a:solidFill>
                  <a:srgbClr val="FF9900"/>
                </a:solidFill>
                <a:latin typeface="Lucida Fax" panose="02060602050505020204" pitchFamily="18" charset="0"/>
              </a:rPr>
              <a:t>Ratione materiae </a:t>
            </a:r>
            <a:r>
              <a:rPr lang="sr-Latn-ME" sz="3000" dirty="0">
                <a:latin typeface="Lucida Fax" panose="02060602050505020204" pitchFamily="18" charset="0"/>
              </a:rPr>
              <a:t>-</a:t>
            </a:r>
            <a:r>
              <a:rPr lang="sr-Latn-ME" sz="3200" dirty="0">
                <a:latin typeface="Lucida Fax" panose="02060602050505020204" pitchFamily="18" charset="0"/>
              </a:rPr>
              <a:t/>
            </a:r>
            <a:br>
              <a:rPr lang="sr-Latn-ME" sz="3200" dirty="0">
                <a:latin typeface="Lucida Fax" panose="02060602050505020204" pitchFamily="18" charset="0"/>
              </a:rPr>
            </a:b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16832"/>
            <a:ext cx="12025336" cy="49411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u="sng" dirty="0">
                <a:solidFill>
                  <a:srgbClr val="FF990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EKSTENZIVNO TUMAČENJE POJMA RADNIKA I RADA U PRAKSI SUDA PRAVDE </a:t>
            </a:r>
            <a:r>
              <a:rPr lang="sr-Latn-ME" sz="1900" b="1" u="sng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(</a:t>
            </a:r>
            <a:r>
              <a:rPr lang="sr-Latn-ME" sz="1700" b="1" u="sng" dirty="0">
                <a:solidFill>
                  <a:srgbClr val="FF990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važniji standardi</a:t>
            </a:r>
            <a:r>
              <a:rPr lang="sr-Latn-ME" sz="1700" b="1" u="sng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)</a:t>
            </a:r>
            <a:r>
              <a:rPr lang="sr-Latn-ME" sz="1900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:</a:t>
            </a:r>
          </a:p>
          <a:p>
            <a:pPr algn="just">
              <a:lnSpc>
                <a:spcPct val="100000"/>
              </a:lnSpc>
            </a:pPr>
            <a:r>
              <a:rPr lang="sr-Latn-ME" sz="18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Smatra se da je rad komercijalne prirode, što je uslov za primjenu odredaba UFEU o slobodi kretanja radnika, ako se obavlja za naknadu, bez obzira da li je riječ o radu u privatnom ili javnom sektoru. Dakle, uz određene izuzetke - usko tumačenje čl. 45. st. 4.  UFEU, obuhvaćeni su i javni službenici) (</a:t>
            </a:r>
            <a:r>
              <a:rPr lang="sr-Latn-ME" sz="1850" b="1" i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Sotgiu </a:t>
            </a:r>
            <a:r>
              <a:rPr lang="sr-Latn-ME" sz="18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C-152/73);</a:t>
            </a:r>
          </a:p>
          <a:p>
            <a:pPr algn="just">
              <a:lnSpc>
                <a:spcPct val="100000"/>
              </a:lnSpc>
            </a:pPr>
            <a:r>
              <a:rPr lang="sr-Latn-ME" sz="18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Nije od značaja da li poslodavac obavlja privrednu djelatnost, pa se sloboda kretanja radnika odnosi i na zaposlene u neprofitnim (dobrotovorne, religijske) subjektima (</a:t>
            </a:r>
            <a:r>
              <a:rPr lang="sr-Latn-ME" sz="1850" b="1" i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Van Duyn </a:t>
            </a:r>
            <a:r>
              <a:rPr lang="sr-Latn-ME" sz="18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C-41/74);</a:t>
            </a:r>
          </a:p>
          <a:p>
            <a:pPr algn="just">
              <a:lnSpc>
                <a:spcPct val="100000"/>
              </a:lnSpc>
            </a:pPr>
            <a:r>
              <a:rPr lang="sr-Latn-ME" sz="18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Praktikanti (interni) i pripravnici su obuhvaćeni slobodom kretanja radnika, ako primaju određenu naknadu, bez obzira na njen karakter (stanarina, hrana i dr) (</a:t>
            </a:r>
            <a:r>
              <a:rPr lang="sr-Latn-ME" sz="1850" b="1" i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Kranemannn</a:t>
            </a:r>
            <a:r>
              <a:rPr lang="sr-Latn-ME" sz="18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C-109/04); </a:t>
            </a:r>
          </a:p>
          <a:p>
            <a:pPr algn="just">
              <a:lnSpc>
                <a:spcPct val="100000"/>
              </a:lnSpc>
            </a:pPr>
            <a:r>
              <a:rPr lang="sr-Latn-ME" sz="18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Visina naknade (ispod minimalne zarade, uz državnu subvenciju i sl.), kao ni vrsta iste (novac ili natura) nijesu od značaja za oduzimanje/nepriznavanje statusa radnika u pravu EU (Kempf... 139/85, </a:t>
            </a:r>
            <a:r>
              <a:rPr lang="sr-Latn-ME" sz="1850" b="1" i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The Queen</a:t>
            </a:r>
            <a:r>
              <a:rPr lang="sr-Latn-ME" sz="18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... C-3/87).</a:t>
            </a:r>
          </a:p>
          <a:p>
            <a:pPr algn="just">
              <a:lnSpc>
                <a:spcPct val="100000"/>
              </a:lnSpc>
            </a:pPr>
            <a:r>
              <a:rPr lang="sr-Latn-ME" sz="18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Zanimanja sporna sa stanovišta javnog morala, poput prostitucije, obuhvaćena su slobodom kretanja radnika, ako su takva zanimanja dozvoljena u državi članici (</a:t>
            </a:r>
            <a:r>
              <a:rPr lang="sr-Latn-ME" sz="1850" b="1" i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Adoui i Cornuaille</a:t>
            </a:r>
            <a:r>
              <a:rPr lang="sr-Latn-ME" sz="18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C – 115/01 i 116/01);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sz="1900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sz="1900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sz="1900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sz="1900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1900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sz="1900" b="1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353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</a:t>
            </a:r>
            <a:r>
              <a:rPr lang="sr-Latn-ME" sz="2900" dirty="0">
                <a:latin typeface="Lucida Fax" panose="02060602050505020204" pitchFamily="18" charset="0"/>
              </a:rPr>
              <a:t>Područje primjene </a:t>
            </a:r>
            <a:r>
              <a:rPr lang="sr-Latn-ME" sz="2900" i="1" dirty="0">
                <a:solidFill>
                  <a:srgbClr val="FF9900"/>
                </a:solidFill>
                <a:latin typeface="Lucida Fax" panose="02060602050505020204" pitchFamily="18" charset="0"/>
              </a:rPr>
              <a:t>Ratione materiae </a:t>
            </a:r>
            <a:r>
              <a:rPr lang="sr-Latn-ME" sz="3000" dirty="0">
                <a:latin typeface="Lucida Fax" panose="02060602050505020204" pitchFamily="18" charset="0"/>
              </a:rPr>
              <a:t>-</a:t>
            </a:r>
            <a:r>
              <a:rPr lang="sr-Latn-ME" sz="3200" dirty="0">
                <a:latin typeface="Lucida Fax" panose="02060602050505020204" pitchFamily="18" charset="0"/>
              </a:rPr>
              <a:t/>
            </a:r>
            <a:br>
              <a:rPr lang="sr-Latn-ME" sz="3200" dirty="0">
                <a:latin typeface="Lucida Fax" panose="02060602050505020204" pitchFamily="18" charset="0"/>
              </a:rPr>
            </a:b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16832"/>
            <a:ext cx="12025336" cy="49411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b="1" u="sng" dirty="0">
                <a:solidFill>
                  <a:srgbClr val="FF990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OGRANIČENJA POJMA RADNIKA U PRAKSI SUDA PRAVDE: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Sve djelatnosti koje se izvode </a:t>
            </a:r>
            <a:r>
              <a:rPr lang="sr-Latn-ME" b="1" u="sng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stvarno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i </a:t>
            </a:r>
            <a:r>
              <a:rPr lang="sr-Latn-ME" b="1" u="sng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efektivno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,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što isključuje (samo) one „poslove koje se mogu smatrati sasvim sporednim i marginalnim“. 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(</a:t>
            </a:r>
            <a:r>
              <a:rPr lang="sr-Latn-ME" b="1" i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Levin...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53/81</a:t>
            </a:r>
            <a:r>
              <a:rPr lang="sr-Latn-ME" sz="180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)</a:t>
            </a:r>
          </a:p>
          <a:p>
            <a:pPr algn="just">
              <a:lnSpc>
                <a:spcPct val="100000"/>
              </a:lnSpc>
            </a:pPr>
            <a:r>
              <a:rPr lang="sr-Latn-ME" b="1" u="sng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Sporednim i marginalnim se smatra: </a:t>
            </a: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Rad u</a:t>
            </a:r>
            <a:r>
              <a:rPr lang="en-GB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</a:t>
            </a:r>
            <a:r>
              <a:rPr lang="en-GB" b="1" dirty="0" err="1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ili</a:t>
            </a:r>
            <a:r>
              <a:rPr lang="en-GB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</a:t>
            </a:r>
            <a:r>
              <a:rPr lang="en-GB" b="1" dirty="0" err="1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pri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odgovarajućoj ustanovi isključivo u svrhu rehabilitacije i reintegracije tretiranog lica (e.g. odvikavanje od upotrebe psihoaktivnih supstanci). Dakle, kada je komercijalna komponenta rada od marginalnog značaja (</a:t>
            </a:r>
            <a:r>
              <a:rPr lang="en-GB" b="1" dirty="0" err="1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Bettr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a</a:t>
            </a:r>
            <a:r>
              <a:rPr lang="en-GB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y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... </a:t>
            </a:r>
            <a:r>
              <a:rPr lang="en-GB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344/87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)</a:t>
            </a:r>
            <a:r>
              <a:rPr lang="en-GB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; </a:t>
            </a: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Na fonu stava iz slučaja Bettray, rad u</a:t>
            </a:r>
            <a:r>
              <a:rPr lang="en-GB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</a:t>
            </a:r>
            <a:r>
              <a:rPr lang="en-GB" b="1" dirty="0" err="1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ili</a:t>
            </a:r>
            <a:r>
              <a:rPr lang="en-GB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</a:t>
            </a:r>
            <a:r>
              <a:rPr lang="en-GB" b="1" dirty="0" err="1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pri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odgovarajućoj ustanovi isključivo u svrhu rehabilitacije i reintegracije tretiranog lica, ali samo ukoliko nije „sastavni dio normalnog tržišta rada.“ (</a:t>
            </a:r>
            <a:r>
              <a:rPr lang="sr-Latn-ME" b="1" i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Trojani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C-456/02);</a:t>
            </a: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Rad studenta u toku ljetnjeg odmora (</a:t>
            </a:r>
            <a:r>
              <a:rPr lang="sr-Latn-ME" b="1" i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O v. Bio Phillipe</a:t>
            </a:r>
            <a:r>
              <a:rPr lang="sr-Latn-ME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… C-432/14).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sz="1900" b="1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67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1232756"/>
            <a:ext cx="12143086" cy="468052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SLOBODA KRETANJA RADNIKA</a:t>
            </a:r>
            <a:r>
              <a:rPr lang="sr-Latn-ME" dirty="0">
                <a:latin typeface="Lucida Fax" panose="02060602050505020204" pitchFamily="18" charset="0"/>
              </a:rPr>
              <a:t/>
            </a:r>
            <a:br>
              <a:rPr lang="sr-Latn-ME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</a:t>
            </a:r>
            <a:r>
              <a:rPr lang="sr-Latn-ME" sz="2900" dirty="0">
                <a:latin typeface="Lucida Fax" panose="02060602050505020204" pitchFamily="18" charset="0"/>
              </a:rPr>
              <a:t>Područje primjene </a:t>
            </a:r>
            <a:r>
              <a:rPr lang="sr-Latn-ME" sz="2900" i="1" dirty="0">
                <a:solidFill>
                  <a:srgbClr val="FF9900"/>
                </a:solidFill>
                <a:latin typeface="Lucida Fax" panose="02060602050505020204" pitchFamily="18" charset="0"/>
              </a:rPr>
              <a:t>Ratione Personae </a:t>
            </a:r>
            <a:r>
              <a:rPr lang="sr-Latn-ME" sz="3000" dirty="0">
                <a:solidFill>
                  <a:srgbClr val="FF9900"/>
                </a:solidFill>
                <a:latin typeface="Lucida Fax" panose="02060602050505020204" pitchFamily="18" charset="0"/>
              </a:rPr>
              <a:t>-</a:t>
            </a:r>
            <a:r>
              <a:rPr lang="sr-Latn-ME" sz="3200" dirty="0">
                <a:solidFill>
                  <a:srgbClr val="FF9900"/>
                </a:solidFill>
                <a:latin typeface="Lucida Fax" panose="02060602050505020204" pitchFamily="18" charset="0"/>
              </a:rPr>
              <a:t/>
            </a:r>
            <a:br>
              <a:rPr lang="sr-Latn-ME" sz="3200" dirty="0">
                <a:solidFill>
                  <a:srgbClr val="FF9900"/>
                </a:solidFill>
                <a:latin typeface="Lucida Fax" panose="02060602050505020204" pitchFamily="18" charset="0"/>
              </a:rPr>
            </a:br>
            <a:endParaRPr lang="en-US" sz="3200" dirty="0">
              <a:solidFill>
                <a:srgbClr val="FF9900"/>
              </a:solidFill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16832"/>
            <a:ext cx="12025336" cy="49411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sz="19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Neposredno</a:t>
            </a:r>
            <a:r>
              <a:rPr lang="sr-Latn-ME" sz="19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 se na slobodu kretanja radnika mogu pozivati </a:t>
            </a:r>
            <a:r>
              <a:rPr lang="sr-Latn-ME" sz="19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državljni država članica, odnosno građani EU </a:t>
            </a:r>
            <a:r>
              <a:rPr lang="sr-Latn-ME" sz="19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koji potpadaju pod (autonomni) pojam radnika u pravu EU (u skladu sa odredbama UFEU o slobodi kretanja i sekundarnim pravom EU).</a:t>
            </a:r>
          </a:p>
          <a:p>
            <a:pPr algn="just">
              <a:lnSpc>
                <a:spcPct val="100000"/>
              </a:lnSpc>
            </a:pPr>
            <a:r>
              <a:rPr lang="sr-Latn-ME" sz="19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Posredno</a:t>
            </a:r>
            <a:r>
              <a:rPr lang="sr-Latn-ME" sz="19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, osnovom veze sa licima koja imaju status radnika u pravu EU, određena prava imaju: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sz="19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Članovi porodice </a:t>
            </a:r>
            <a:r>
              <a:rPr lang="sr-Latn-ME" sz="19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radnika uživaju prava boravka i zapošljavanja, koja pritom stiču </a:t>
            </a:r>
            <a:r>
              <a:rPr lang="sr-Latn-ME" sz="19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nezavisno od sopstvenog državljanstva</a:t>
            </a:r>
            <a:r>
              <a:rPr lang="sr-Latn-ME" sz="19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. To znači da se (posredno) na slobodu kretanja radnika mogu pozvati, odnosno uživati je i lica koja nijesu građani EU</a:t>
            </a:r>
            <a:r>
              <a:rPr lang="sr-Latn-ME" sz="19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! </a:t>
            </a:r>
            <a:r>
              <a:rPr lang="sr-Latn-ME" sz="19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Članovima porodice se primarno smatraju: </a:t>
            </a:r>
            <a:r>
              <a:rPr lang="sr-Latn-ME" sz="195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1) bračni partner i 2) djeca mlađa od 21. godinu ili 3) djeca koja su zadržala pravo izdržavanja, 4) izdržavni srodnici u direktnoj liniji i 5) registrovani vanbračni partner.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sz="19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Poslodavci, </a:t>
            </a:r>
            <a:r>
              <a:rPr lang="sr-Latn-ME" sz="1950" b="1" dirty="0">
                <a:effectLst/>
                <a:latin typeface="Lucida Bright" panose="02040602050505020304" pitchFamily="18" charset="0"/>
                <a:sym typeface="Wingdings" panose="05000000000000000000" pitchFamily="2" charset="2"/>
              </a:rPr>
              <a:t>kada im nije dozvoljeno da zaposle lice ima pravo na zaposlenje u državi prijema (u kojoj djelatnost obavlja poslodavac) shodno slobodi kretanja radnika, kao i poslodavci kojima nije dozvoljeno da sopstvene radnike pošalju na privremeni rad u drugu državu članicu (čije državljanstvo ti radnici nemaju).</a:t>
            </a:r>
            <a:endParaRPr lang="sr-Latn-ME" sz="1950" b="1" dirty="0">
              <a:solidFill>
                <a:srgbClr val="FF5050"/>
              </a:solidFill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endParaRPr lang="sr-Latn-ME" b="1" dirty="0">
              <a:effectLst/>
              <a:latin typeface="Lucida Bright" panose="02040602050505020304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</a:pPr>
            <a:endParaRPr lang="sr-Latn-ME" sz="1900" b="1" dirty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8640"/>
            <a:ext cx="1818708" cy="7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25305</TotalTime>
  <Words>3371</Words>
  <Application>Microsoft Office PowerPoint</Application>
  <PresentationFormat>Widescreen</PresentationFormat>
  <Paragraphs>124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Bookman Old Style</vt:lpstr>
      <vt:lpstr>Calibri</vt:lpstr>
      <vt:lpstr>Corbel</vt:lpstr>
      <vt:lpstr>Garamond</vt:lpstr>
      <vt:lpstr>Georgia</vt:lpstr>
      <vt:lpstr>Lucida Bright</vt:lpstr>
      <vt:lpstr>Lucida Fax</vt:lpstr>
      <vt:lpstr>Rockwell</vt:lpstr>
      <vt:lpstr>Wingdings</vt:lpstr>
      <vt:lpstr>Custom Design</vt:lpstr>
      <vt:lpstr>Damask</vt:lpstr>
      <vt:lpstr>                 MASTER studije Pravnog Fakulteta UCG - PRAVO UNUTRAŠNJEG TRŽIŠTA –    Sloboda kretanja Radnika (Osnov prezentacije: udžbenička literatura iz informacione liste)    </vt:lpstr>
      <vt:lpstr>SLOBODA KRETANJA RADNIKA - Pojam, značaj i mjesto u sistemu osnovnih sloboda - </vt:lpstr>
      <vt:lpstr>SLOBODA KRETANJA RADNIKA - Sadržina slobode kretanja radnika i Izvori prava - </vt:lpstr>
      <vt:lpstr>SLOBODA KRETANJA RADNIKA - Sadržina slobode kretanja radnika i Izvori prava - </vt:lpstr>
      <vt:lpstr>SLOBODA KRETANJA RADNIKA - Područje primjene: Prethodno pitanje pojma radnika - </vt:lpstr>
      <vt:lpstr>SLOBODA KRETANJA RADNIKA - Područje primjene: Prethodno pitanje pojma radnika - </vt:lpstr>
      <vt:lpstr>SLOBODA KRETANJA RADNIKA - Područje primjene Ratione materiae - </vt:lpstr>
      <vt:lpstr>SLOBODA KRETANJA RADNIKA - Područje primjene Ratione materiae - </vt:lpstr>
      <vt:lpstr>SLOBODA KRETANJA RADNIKA - Područje primjene Ratione Personae - </vt:lpstr>
      <vt:lpstr>SLOBODA KRETANJA RADNIKA - Područje primjene Ratione Teritorii - </vt:lpstr>
      <vt:lpstr>SLOBODA KRETANJA RADNIKA - Područje primjene Ratione Temporis - </vt:lpstr>
      <vt:lpstr>SLOBODA KRETANJA RADNIKA - Razgraničenje u odnosu na druge slobode - </vt:lpstr>
      <vt:lpstr>SLOBODA KRETANJA RADNIKA - Zapošljavanje u javnoj upravi (čl. 45. st. 4. UFEU) - </vt:lpstr>
      <vt:lpstr>SLOBODA KRETANJA RADNIKA - Zabrana diskriminatornih ograničenja - </vt:lpstr>
      <vt:lpstr>SLOBODA KRETANJA RADNIKA - Zabrana NEdiskriminatornih ograničenja - </vt:lpstr>
      <vt:lpstr>SLOBODA KRETANJA RADNIKA - Dozvoljena ograničenja: Pisani razlozi - </vt:lpstr>
      <vt:lpstr>SLOBODA KRETANJA RADNIKA - Dozvoljena ograničenja: NEPISANI razlozi -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Snezana Radovic</dc:creator>
  <cp:lastModifiedBy>Nikolina</cp:lastModifiedBy>
  <cp:revision>671</cp:revision>
  <dcterms:created xsi:type="dcterms:W3CDTF">2014-04-17T22:18:44Z</dcterms:created>
  <dcterms:modified xsi:type="dcterms:W3CDTF">2024-05-29T10:11:39Z</dcterms:modified>
</cp:coreProperties>
</file>